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9" r:id="rId3"/>
    <p:sldId id="261" r:id="rId4"/>
    <p:sldId id="262" r:id="rId5"/>
    <p:sldId id="266" r:id="rId6"/>
    <p:sldId id="267" r:id="rId7"/>
    <p:sldId id="263" r:id="rId8"/>
    <p:sldId id="264" r:id="rId9"/>
    <p:sldId id="268" r:id="rId10"/>
    <p:sldId id="269" r:id="rId11"/>
    <p:sldId id="270" r:id="rId12"/>
    <p:sldId id="285" r:id="rId13"/>
    <p:sldId id="272" r:id="rId14"/>
    <p:sldId id="273" r:id="rId15"/>
    <p:sldId id="274" r:id="rId16"/>
    <p:sldId id="275" r:id="rId17"/>
    <p:sldId id="288" r:id="rId18"/>
    <p:sldId id="292" r:id="rId19"/>
    <p:sldId id="297" r:id="rId20"/>
    <p:sldId id="290" r:id="rId21"/>
    <p:sldId id="294" r:id="rId22"/>
    <p:sldId id="293" r:id="rId23"/>
    <p:sldId id="295" r:id="rId24"/>
    <p:sldId id="296" r:id="rId25"/>
    <p:sldId id="277" r:id="rId26"/>
    <p:sldId id="278" r:id="rId27"/>
    <p:sldId id="279" r:id="rId28"/>
    <p:sldId id="280" r:id="rId29"/>
    <p:sldId id="283" r:id="rId30"/>
    <p:sldId id="284" r:id="rId31"/>
    <p:sldId id="282" r:id="rId32"/>
    <p:sldId id="28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2B0"/>
    <a:srgbClr val="E6BA1A"/>
    <a:srgbClr val="B18F13"/>
    <a:srgbClr val="000000"/>
    <a:srgbClr val="CFDEB0"/>
    <a:srgbClr val="5028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206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74D444-5FDA-4BBA-9614-BF2EC3169296}" type="datetimeFigureOut">
              <a:rPr lang="ru-RU" smtClean="0"/>
              <a:t>25.12.2023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F7D21-C289-4010-B3C6-61D23E0FF97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4337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F7D21-C289-4010-B3C6-61D23E0FF978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353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F7D21-C289-4010-B3C6-61D23E0FF978}" type="slidenum">
              <a:rPr lang="ru-RU" smtClean="0"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7012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 userDrawn="1"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>
            <a:lvl1pPr>
              <a:defRPr sz="6000" b="1" cap="none" spc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>
            <a:lvl1pPr marL="0" indent="0" algn="ctr">
              <a:buNone/>
              <a:defRPr sz="3200" b="1" cap="none" spc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2290" name="Picture 2" descr="http://www.lenagold.ru/fon/clipart/u/ugol/ugol28.png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1620000" cy="1620000"/>
          </a:xfrm>
          <a:prstGeom prst="rect">
            <a:avLst/>
          </a:prstGeom>
          <a:noFill/>
        </p:spPr>
      </p:pic>
      <p:pic>
        <p:nvPicPr>
          <p:cNvPr id="9" name="Picture 2" descr="http://www.lenagold.ru/fon/clipart/u/ugol/ugol28.png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 flipH="1">
            <a:off x="7488504" y="0"/>
            <a:ext cx="1620000" cy="1620000"/>
          </a:xfrm>
          <a:prstGeom prst="rect">
            <a:avLst/>
          </a:prstGeom>
          <a:noFill/>
        </p:spPr>
      </p:pic>
      <p:pic>
        <p:nvPicPr>
          <p:cNvPr id="10" name="Picture 2" descr="http://www.lenagold.ru/fon/clipart/u/ugol/ugol28.png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 flipV="1">
            <a:off x="0" y="5238000"/>
            <a:ext cx="1620000" cy="1620000"/>
          </a:xfrm>
          <a:prstGeom prst="rect">
            <a:avLst/>
          </a:prstGeom>
          <a:noFill/>
        </p:spPr>
      </p:pic>
      <p:pic>
        <p:nvPicPr>
          <p:cNvPr id="11" name="Picture 2" descr="http://www.lenagold.ru/fon/clipart/u/ugol/ugol28.png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 flipH="1" flipV="1">
            <a:off x="7488504" y="5238000"/>
            <a:ext cx="1620000" cy="1620000"/>
          </a:xfrm>
          <a:prstGeom prst="rect">
            <a:avLst/>
          </a:prstGeom>
          <a:noFill/>
        </p:spPr>
      </p:pic>
      <p:grpSp>
        <p:nvGrpSpPr>
          <p:cNvPr id="27" name="Группа 26"/>
          <p:cNvGrpSpPr/>
          <p:nvPr userDrawn="1"/>
        </p:nvGrpSpPr>
        <p:grpSpPr>
          <a:xfrm>
            <a:off x="1439652" y="0"/>
            <a:ext cx="6264696" cy="656692"/>
            <a:chOff x="1439652" y="0"/>
            <a:chExt cx="6264696" cy="656692"/>
          </a:xfrm>
        </p:grpSpPr>
        <p:pic>
          <p:nvPicPr>
            <p:cNvPr id="25" name="Рисунок 24" descr="11.png"/>
            <p:cNvPicPr>
              <a:picLocks noChangeAspect="1"/>
            </p:cNvPicPr>
            <p:nvPr userDrawn="1"/>
          </p:nvPicPr>
          <p:blipFill>
            <a:blip r:embed="rId4" cstate="screen"/>
            <a:stretch>
              <a:fillRect/>
            </a:stretch>
          </p:blipFill>
          <p:spPr>
            <a:xfrm flipV="1">
              <a:off x="1439652" y="0"/>
              <a:ext cx="3132348" cy="656692"/>
            </a:xfrm>
            <a:prstGeom prst="rect">
              <a:avLst/>
            </a:prstGeom>
          </p:spPr>
        </p:pic>
        <p:pic>
          <p:nvPicPr>
            <p:cNvPr id="26" name="Рисунок 25" descr="11.png"/>
            <p:cNvPicPr>
              <a:picLocks noChangeAspect="1"/>
            </p:cNvPicPr>
            <p:nvPr userDrawn="1"/>
          </p:nvPicPr>
          <p:blipFill>
            <a:blip r:embed="rId4" cstate="screen"/>
            <a:stretch>
              <a:fillRect/>
            </a:stretch>
          </p:blipFill>
          <p:spPr>
            <a:xfrm flipV="1">
              <a:off x="4572000" y="0"/>
              <a:ext cx="3132348" cy="656692"/>
            </a:xfrm>
            <a:prstGeom prst="rect">
              <a:avLst/>
            </a:prstGeom>
          </p:spPr>
        </p:pic>
      </p:grpSp>
      <p:grpSp>
        <p:nvGrpSpPr>
          <p:cNvPr id="28" name="Группа 27"/>
          <p:cNvGrpSpPr/>
          <p:nvPr userDrawn="1"/>
        </p:nvGrpSpPr>
        <p:grpSpPr>
          <a:xfrm flipV="1">
            <a:off x="1439652" y="6201308"/>
            <a:ext cx="6264696" cy="656692"/>
            <a:chOff x="1439652" y="0"/>
            <a:chExt cx="6264696" cy="656692"/>
          </a:xfrm>
        </p:grpSpPr>
        <p:pic>
          <p:nvPicPr>
            <p:cNvPr id="29" name="Рисунок 28" descr="11.png"/>
            <p:cNvPicPr>
              <a:picLocks noChangeAspect="1"/>
            </p:cNvPicPr>
            <p:nvPr userDrawn="1"/>
          </p:nvPicPr>
          <p:blipFill>
            <a:blip r:embed="rId4" cstate="screen"/>
            <a:stretch>
              <a:fillRect/>
            </a:stretch>
          </p:blipFill>
          <p:spPr>
            <a:xfrm flipV="1">
              <a:off x="1439652" y="0"/>
              <a:ext cx="3132348" cy="656692"/>
            </a:xfrm>
            <a:prstGeom prst="rect">
              <a:avLst/>
            </a:prstGeom>
          </p:spPr>
        </p:pic>
        <p:pic>
          <p:nvPicPr>
            <p:cNvPr id="30" name="Рисунок 29" descr="11.png"/>
            <p:cNvPicPr>
              <a:picLocks noChangeAspect="1"/>
            </p:cNvPicPr>
            <p:nvPr userDrawn="1"/>
          </p:nvPicPr>
          <p:blipFill>
            <a:blip r:embed="rId4" cstate="screen"/>
            <a:stretch>
              <a:fillRect/>
            </a:stretch>
          </p:blipFill>
          <p:spPr>
            <a:xfrm flipV="1">
              <a:off x="4572000" y="0"/>
              <a:ext cx="3132348" cy="656692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20000" cy="742094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232756"/>
            <a:ext cx="7920000" cy="5112568"/>
          </a:xfrm>
        </p:spPr>
        <p:txBody>
          <a:bodyPr/>
          <a:lstStyle>
            <a:lvl1pPr>
              <a:buFontTx/>
              <a:buBlip>
                <a:blip r:embed="rId2"/>
              </a:buBlip>
              <a:defRPr/>
            </a:lvl1pPr>
            <a:lvl2pPr>
              <a:buFont typeface="Wingdings" pitchFamily="2" charset="2"/>
              <a:buChar char="§"/>
              <a:defRPr/>
            </a:lvl2pPr>
            <a:lvl3pPr>
              <a:buFont typeface="Arial" pitchFamily="34" charset="0"/>
              <a:buChar char="•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611" y="4406900"/>
            <a:ext cx="74151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9611" y="2906713"/>
            <a:ext cx="74151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1620" y="274638"/>
            <a:ext cx="7535180" cy="742094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51620" y="1600200"/>
            <a:ext cx="360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86800" y="1600200"/>
            <a:ext cx="360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1620" y="274638"/>
            <a:ext cx="7535180" cy="74209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5162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151620" y="2174875"/>
            <a:ext cx="36000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86800" y="1535113"/>
            <a:ext cx="3600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86800" y="2174875"/>
            <a:ext cx="36000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612" y="273050"/>
            <a:ext cx="238590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9612" y="1435100"/>
            <a:ext cx="238590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alphaModFix amt="80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742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1600" y="1232756"/>
            <a:ext cx="7715200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Рисунок 7" descr="Рисунок2.png"/>
          <p:cNvPicPr>
            <a:picLocks noChangeAspect="1"/>
          </p:cNvPicPr>
          <p:nvPr userDrawn="1"/>
        </p:nvPicPr>
        <p:blipFill>
          <a:blip r:embed="rId14" cstate="screen"/>
          <a:stretch>
            <a:fillRect/>
          </a:stretch>
        </p:blipFill>
        <p:spPr>
          <a:xfrm>
            <a:off x="0" y="0"/>
            <a:ext cx="900499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rgbClr val="5028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rgbClr val="5028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5028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50280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50280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rgbClr val="5028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hyperlink" Target="http://nemaloknig.info/read-308997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hyperlink" Target="&#1052;&#1072;&#1083;&#1102;&#1085;&#1082;&#1080;%20&#1057;&#1091;&#1093;&#1086;&#1084;&#1083;&#1080;&#1085;.pptx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hyperlink" Target="2.wmv" TargetMode="External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&#1041;&#1077;&#1079;%20&#1080;&#1084;&#1077;&#1085;&#1080;_0002.wmv" TargetMode="External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1053;&#1072;&#1079;&#1074;&#1080;%20&#1082;&#1088;&#1072;&#1111;&#1085;.pptx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&#1084;&#1091;&#1079;&#1077;&#1081;.pptx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education21.pp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0749"/>
            <a:ext cx="7772400" cy="2439702"/>
          </a:xfrm>
        </p:spPr>
        <p:txBody>
          <a:bodyPr/>
          <a:lstStyle/>
          <a:p>
            <a:r>
              <a:rPr lang="uk-UA" dirty="0" smtClean="0"/>
              <a:t>Добротворець Кіровоградської землі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329100"/>
            <a:ext cx="6400800" cy="1728192"/>
          </a:xfrm>
        </p:spPr>
        <p:txBody>
          <a:bodyPr>
            <a:normAutofit/>
          </a:bodyPr>
          <a:lstStyle/>
          <a:p>
            <a:r>
              <a:rPr lang="uk-UA" sz="8700" smtClean="0"/>
              <a:t>1918 </a:t>
            </a:r>
            <a:r>
              <a:rPr lang="uk-UA" sz="8700" dirty="0" smtClean="0"/>
              <a:t>-1970</a:t>
            </a:r>
            <a:endParaRPr lang="ru-RU" sz="8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596" y="260648"/>
            <a:ext cx="7920000" cy="742094"/>
          </a:xfrm>
        </p:spPr>
        <p:txBody>
          <a:bodyPr>
            <a:normAutofit/>
          </a:bodyPr>
          <a:lstStyle/>
          <a:p>
            <a:r>
              <a:rPr lang="uk-UA" dirty="0" smtClean="0"/>
              <a:t>Найбільш знані книги Сухомлинського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08104" y="1232756"/>
            <a:ext cx="3383496" cy="5292588"/>
          </a:xfrm>
        </p:spPr>
        <p:txBody>
          <a:bodyPr>
            <a:normAutofit fontScale="62500" lnSpcReduction="20000"/>
          </a:bodyPr>
          <a:lstStyle/>
          <a:p>
            <a:r>
              <a:rPr lang="uk-UA" dirty="0" smtClean="0"/>
              <a:t>Сухомлинський </a:t>
            </a:r>
            <a:r>
              <a:rPr lang="uk-UA" dirty="0"/>
              <a:t>В</a:t>
            </a:r>
            <a:r>
              <a:rPr lang="uk-UA" dirty="0" smtClean="0"/>
              <a:t>асиль. Серце віддаю дітям. К.:АКТА, 2012.-272с.</a:t>
            </a:r>
          </a:p>
          <a:p>
            <a:endParaRPr lang="uk-UA" dirty="0"/>
          </a:p>
          <a:p>
            <a:pPr marL="0" indent="0">
              <a:buNone/>
            </a:pPr>
            <a:endParaRPr lang="uk-UA" dirty="0"/>
          </a:p>
          <a:p>
            <a:r>
              <a:rPr lang="uk-UA" dirty="0" smtClean="0"/>
              <a:t>О.В. Сухомлинський знайомить читача з тим, як протягом кількох років, допомагав оволодіти знаннями, будив розумові здібності, виховував громадську гідність, віру в добрий початок в людині, любов до рідної землі учнів своєї школи.</a:t>
            </a:r>
          </a:p>
          <a:p>
            <a:pPr marL="0" indent="0">
              <a:buNone/>
            </a:pPr>
            <a:endParaRPr lang="uk-UA" dirty="0" smtClean="0"/>
          </a:p>
          <a:p>
            <a:r>
              <a:rPr lang="uk-UA" dirty="0" smtClean="0"/>
              <a:t>Книга вийшла 25 мовами,  майже 50 видань. Вперше побачила світ у 1968 ...</a:t>
            </a:r>
            <a:endParaRPr lang="uk-UA" dirty="0"/>
          </a:p>
        </p:txBody>
      </p:sp>
      <p:pic>
        <p:nvPicPr>
          <p:cNvPr id="10243" name="Picture 3" descr="D:\Docs\Сухомлинський\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5" t="14180" r="53651" b="19789"/>
          <a:stretch/>
        </p:blipFill>
        <p:spPr bwMode="auto">
          <a:xfrm rot="21194746">
            <a:off x="1400542" y="1439596"/>
            <a:ext cx="3468156" cy="5049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08205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564" y="274638"/>
            <a:ext cx="8496436" cy="742094"/>
          </a:xfrm>
        </p:spPr>
        <p:txBody>
          <a:bodyPr>
            <a:normAutofit fontScale="90000"/>
          </a:bodyPr>
          <a:lstStyle/>
          <a:p>
            <a:r>
              <a:rPr lang="uk-UA" dirty="0"/>
              <a:t>Найбільш знані книги </a:t>
            </a:r>
            <a:r>
              <a:rPr lang="uk-UA" dirty="0" smtClean="0"/>
              <a:t>Василя Олександровича</a:t>
            </a:r>
            <a:endParaRPr lang="ru-RU" dirty="0"/>
          </a:p>
        </p:txBody>
      </p:sp>
      <p:pic>
        <p:nvPicPr>
          <p:cNvPr id="8" name="Picture 2" descr="D:\Docs\Сухомлинський\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4" t="10160" r="52381" b="15767"/>
          <a:stretch/>
        </p:blipFill>
        <p:spPr bwMode="auto">
          <a:xfrm>
            <a:off x="968432" y="1090678"/>
            <a:ext cx="3381829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040052" y="1232756"/>
            <a:ext cx="3600400" cy="5112568"/>
          </a:xfrm>
        </p:spPr>
        <p:txBody>
          <a:bodyPr>
            <a:normAutofit fontScale="77500" lnSpcReduction="20000"/>
          </a:bodyPr>
          <a:lstStyle/>
          <a:p>
            <a:r>
              <a:rPr lang="uk-UA" dirty="0"/>
              <a:t>Сухомлинський В.О. Батьківська педагогіка/ Видавництво:К</a:t>
            </a:r>
            <a:r>
              <a:rPr lang="uk-UA" dirty="0" smtClean="0"/>
              <a:t>.:</a:t>
            </a:r>
          </a:p>
          <a:p>
            <a:pPr marL="0" indent="0">
              <a:buNone/>
            </a:pPr>
            <a:r>
              <a:rPr lang="uk-UA" dirty="0" smtClean="0"/>
              <a:t>     Радянська школа.274с.</a:t>
            </a:r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В.О.Сухомлинський першим у вітчизняній педагогіці розпочав педагогічну просвіту батьків. Педагог вважав, що батьки повинні навчатися стільки ж, скільки й діти.</a:t>
            </a:r>
            <a:endParaRPr lang="uk-UA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03708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Поради, методи, форми, прийоми…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36096" y="1232756"/>
            <a:ext cx="3455504" cy="5112568"/>
          </a:xfrm>
        </p:spPr>
        <p:txBody>
          <a:bodyPr>
            <a:normAutofit fontScale="70000" lnSpcReduction="20000"/>
          </a:bodyPr>
          <a:lstStyle/>
          <a:p>
            <a:r>
              <a:rPr lang="uk-UA" dirty="0"/>
              <a:t>Сухомлинський В.О.Сто порад учителеві.-К.:Р</a:t>
            </a:r>
            <a:r>
              <a:rPr lang="uk-UA" i="1" dirty="0"/>
              <a:t>адянська школа,1988</a:t>
            </a:r>
            <a:r>
              <a:rPr lang="uk-UA" dirty="0"/>
              <a:t>.-304с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endParaRPr lang="uk-UA" dirty="0" smtClean="0"/>
          </a:p>
          <a:p>
            <a:endParaRPr lang="uk-UA" dirty="0"/>
          </a:p>
          <a:p>
            <a:pPr marL="0" indent="0">
              <a:buNone/>
            </a:pPr>
            <a:r>
              <a:rPr lang="uk-UA" dirty="0" smtClean="0"/>
              <a:t>У книзі подаються поради з питань організації, змісту, форм, методів і прийомів, навчально-виховної роботи, самовиховання учнів, виховання громадянського обов</a:t>
            </a:r>
            <a:r>
              <a:rPr lang="en-US" dirty="0" smtClean="0"/>
              <a:t>’</a:t>
            </a:r>
            <a:r>
              <a:rPr lang="uk-UA" dirty="0" smtClean="0"/>
              <a:t>язку.</a:t>
            </a:r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Розрахована на широке коло працівників освіти</a:t>
            </a:r>
            <a:endParaRPr lang="ru-RU" dirty="0"/>
          </a:p>
          <a:p>
            <a:endParaRPr lang="ru-RU" dirty="0"/>
          </a:p>
        </p:txBody>
      </p:sp>
      <p:pic>
        <p:nvPicPr>
          <p:cNvPr id="11266" name="Picture 2" descr="D:\Docs\Сухомлинський\11 (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2" t="11005" r="53175" b="14921"/>
          <a:stretch/>
        </p:blipFill>
        <p:spPr bwMode="auto">
          <a:xfrm>
            <a:off x="1547664" y="1160748"/>
            <a:ext cx="3312368" cy="4954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05003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460940" cy="742094"/>
          </a:xfrm>
        </p:spPr>
        <p:txBody>
          <a:bodyPr>
            <a:normAutofit fontScale="90000"/>
          </a:bodyPr>
          <a:lstStyle/>
          <a:p>
            <a:r>
              <a:rPr lang="uk-UA" dirty="0"/>
              <a:t>Найбільш знані книги </a:t>
            </a:r>
            <a:r>
              <a:rPr lang="uk-UA" dirty="0" smtClean="0"/>
              <a:t>Василя Олександровича</a:t>
            </a:r>
            <a:endParaRPr lang="ru-RU" dirty="0"/>
          </a:p>
        </p:txBody>
      </p:sp>
      <p:pic>
        <p:nvPicPr>
          <p:cNvPr id="4" name="Picture 2" descr="C:\Users\home\Desktop\-22-63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3" t="7291" r="3458" b="6164"/>
          <a:stretch/>
        </p:blipFill>
        <p:spPr bwMode="auto">
          <a:xfrm>
            <a:off x="1943708" y="1093971"/>
            <a:ext cx="2940117" cy="4110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home\Desktop\-23-63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4" t="2893" r="2894" b="4214"/>
          <a:stretch/>
        </p:blipFill>
        <p:spPr bwMode="auto">
          <a:xfrm>
            <a:off x="6116148" y="1029981"/>
            <a:ext cx="2728685" cy="4238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home\Desktop\-24-63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0" t="14027" r="53768" b="12804"/>
          <a:stretch/>
        </p:blipFill>
        <p:spPr bwMode="auto">
          <a:xfrm>
            <a:off x="1439652" y="2636910"/>
            <a:ext cx="2624269" cy="3725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home\Desktop\images (8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116" y="2507778"/>
            <a:ext cx="2919630" cy="3984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3471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400" b="1" dirty="0" smtClean="0"/>
              <a:t>Мудрий вчитель писав для дітей чудові твори: коротенькі, повчальні і дуже змістовні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67" t="-2337"/>
          <a:stretch/>
        </p:blipFill>
        <p:spPr>
          <a:xfrm rot="688866">
            <a:off x="5076055" y="1268760"/>
            <a:ext cx="3298751" cy="5112568"/>
          </a:xfrm>
          <a:prstGeom prst="rect">
            <a:avLst/>
          </a:prstGeom>
        </p:spPr>
      </p:pic>
      <p:pic>
        <p:nvPicPr>
          <p:cNvPr id="2050" name="Picture 2" descr="C:\Users\home\Desktop\images (2)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21906">
            <a:off x="1001947" y="1222249"/>
            <a:ext cx="3474128" cy="490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1856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Його любов до дітей була такою великою, як сонце</a:t>
            </a:r>
            <a:endParaRPr lang="ru-RU" dirty="0"/>
          </a:p>
        </p:txBody>
      </p:sp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8966">
            <a:off x="5988345" y="1451233"/>
            <a:ext cx="2803275" cy="4039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home\Desktop\images (7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66865">
            <a:off x="863330" y="1450033"/>
            <a:ext cx="2721313" cy="4001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home\Desktop\images (13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625244"/>
            <a:ext cx="1271244" cy="952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home\Desktop\7975-html-d06731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080" y="1700807"/>
            <a:ext cx="2139950" cy="3138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9292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7064" y="800708"/>
            <a:ext cx="5759760" cy="1164006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latin typeface="Monotype Corsiva" pitchFamily="66" charset="0"/>
              </a:rPr>
              <a:t>  Дітям життя присвятив,</a:t>
            </a:r>
            <a:r>
              <a:rPr lang="uk-UA" sz="2800" b="1" dirty="0">
                <a:latin typeface="Monotype Corsiva" pitchFamily="66" charset="0"/>
              </a:rPr>
              <a:t/>
            </a:r>
            <a:br>
              <a:rPr lang="uk-UA" sz="2800" b="1" dirty="0">
                <a:latin typeface="Monotype Corsiva" pitchFamily="66" charset="0"/>
              </a:rPr>
            </a:br>
            <a:r>
              <a:rPr lang="uk-UA" sz="2800" b="1" dirty="0" smtClean="0">
                <a:latin typeface="Monotype Corsiva" pitchFamily="66" charset="0"/>
              </a:rPr>
              <a:t>Все їм віддав без вагання, </a:t>
            </a:r>
            <a:br>
              <a:rPr lang="uk-UA" sz="2800" b="1" dirty="0" smtClean="0">
                <a:latin typeface="Monotype Corsiva" pitchFamily="66" charset="0"/>
              </a:rPr>
            </a:br>
            <a:r>
              <a:rPr lang="uk-UA" sz="2800" b="1" dirty="0" smtClean="0">
                <a:latin typeface="Monotype Corsiva" pitchFamily="66" charset="0"/>
              </a:rPr>
              <a:t>Він їх безмежно любив…</a:t>
            </a:r>
            <a:br>
              <a:rPr lang="uk-UA" sz="2800" b="1" dirty="0" smtClean="0">
                <a:latin typeface="Monotype Corsiva" pitchFamily="66" charset="0"/>
              </a:rPr>
            </a:br>
            <a:r>
              <a:rPr lang="uk-UA" sz="2800" b="1" dirty="0" smtClean="0">
                <a:latin typeface="Monotype Corsiva" pitchFamily="66" charset="0"/>
              </a:rPr>
              <a:t>                                            Г.Орел </a:t>
            </a:r>
            <a:r>
              <a:rPr lang="uk-UA" sz="1200" u="sng" dirty="0">
                <a:hlinkClick r:id="rId2"/>
              </a:rPr>
              <a:t>http://nemaloknig.info/read-308997/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uk-UA" sz="2800" b="1" dirty="0" smtClean="0">
                <a:latin typeface="Monotype Corsiva" pitchFamily="66" charset="0"/>
              </a:rPr>
              <a:t/>
            </a:r>
            <a:br>
              <a:rPr lang="uk-UA" sz="2800" b="1" dirty="0" smtClean="0">
                <a:latin typeface="Monotype Corsiva" pitchFamily="66" charset="0"/>
              </a:rPr>
            </a:b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5" name="Picture 8" descr="Картинки по запросу сухомлинський каз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892" y="2296210"/>
            <a:ext cx="2886960" cy="398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home\Desktop\images (4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049" y="2780928"/>
            <a:ext cx="2434966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Содержимое 4" descr="коник.jpg"/>
          <p:cNvPicPr>
            <a:picLocks noGrp="1" noChangeAspect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>
          <a:xfrm>
            <a:off x="863588" y="224644"/>
            <a:ext cx="2552107" cy="3708326"/>
          </a:xfrm>
        </p:spPr>
      </p:pic>
      <p:pic>
        <p:nvPicPr>
          <p:cNvPr id="5122" name="Picture 2" descr="C:\Users\home\Desktop\images (3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720" y="656692"/>
            <a:ext cx="1044116" cy="154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Василь Сухомлинський, Пшеничний колосок, збірка оповідань та казок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572" y="3717032"/>
            <a:ext cx="1908212" cy="29609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41999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5856" y="4401108"/>
            <a:ext cx="3189289" cy="1944215"/>
          </a:xfrm>
        </p:spPr>
        <p:txBody>
          <a:bodyPr>
            <a:normAutofit fontScale="55000" lnSpcReduction="20000"/>
          </a:bodyPr>
          <a:lstStyle/>
          <a:p>
            <a:r>
              <a:rPr lang="uk-UA" dirty="0" smtClean="0"/>
              <a:t>Казки Василя Олександровича – це справжній скарб. Діти люблять, не тільки слухати та читати їх, а й створювати до них ілюстрації.</a:t>
            </a:r>
          </a:p>
          <a:p>
            <a:r>
              <a:rPr lang="ru-RU" dirty="0" smtClean="0">
                <a:hlinkClick r:id="rId2" action="ppaction://hlinkpres?slideindex=1&amp;slidetitle="/>
              </a:rPr>
              <a:t>Малюнки Сухомлин.</a:t>
            </a:r>
            <a:r>
              <a:rPr lang="en-US" dirty="0" smtClean="0">
                <a:hlinkClick r:id="rId2" action="ppaction://hlinkpres?slideindex=1&amp;slidetitle="/>
              </a:rPr>
              <a:t>pptx</a:t>
            </a:r>
            <a:endParaRPr lang="ru-RU" dirty="0"/>
          </a:p>
        </p:txBody>
      </p:sp>
      <p:pic>
        <p:nvPicPr>
          <p:cNvPr id="4" name="Picture 6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56792"/>
            <a:ext cx="2613112" cy="3900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Картинки по запросу сухомлинський казк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548680"/>
            <a:ext cx="2674968" cy="3564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Картинки по запросу сухомлинський казк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145" y="1572224"/>
            <a:ext cx="2544361" cy="3886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91565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6624736" cy="742094"/>
          </a:xfrm>
        </p:spPr>
        <p:txBody>
          <a:bodyPr>
            <a:normAutofit fontScale="90000"/>
          </a:bodyPr>
          <a:lstStyle/>
          <a:p>
            <a:pPr algn="l"/>
            <a:r>
              <a:rPr lang="uk-UA" dirty="0" smtClean="0"/>
              <a:t>Казкове асорті В.О. Сухомлинського</a:t>
            </a:r>
            <a:endParaRPr lang="ru-RU" dirty="0"/>
          </a:p>
        </p:txBody>
      </p:sp>
      <p:pic>
        <p:nvPicPr>
          <p:cNvPr id="2051" name="Picture 3" descr="D:\Документи ...-2017\1\Фото\Казкове асорті\Фото02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036" y="1164762"/>
            <a:ext cx="3902075" cy="281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Документи ...-2017\1\Фото\Казкове асорті\Фото02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158997"/>
            <a:ext cx="1908212" cy="2565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Документи ...-2017\1\Фото\Казкове асорті\Фото02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689" y="4186519"/>
            <a:ext cx="1904740" cy="2540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Документи ...-2017\1\Фото\Казкове асорті\Фото024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158997"/>
            <a:ext cx="1980220" cy="2565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Документи ...-2017\1\Сухомлинський\Фото Сухомлин добро\DSCN8827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840" y="116632"/>
            <a:ext cx="1296652" cy="972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Документи ...-2017\1\Фото\Казкове асорті\Фото024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64762"/>
            <a:ext cx="3902075" cy="281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:\Документи ...-2017\1\Фото\Казкове асорті\Фото025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158998"/>
            <a:ext cx="1938534" cy="2585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39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Ми любимо і будемо читати казки </a:t>
            </a:r>
            <a:br>
              <a:rPr lang="uk-UA" dirty="0" smtClean="0"/>
            </a:br>
            <a:r>
              <a:rPr lang="uk-UA" dirty="0" smtClean="0"/>
              <a:t>В.О. Сухомлинського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4689140"/>
            <a:ext cx="3420380" cy="1656184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       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uk-UA" dirty="0" smtClean="0"/>
              <a:t>        </a:t>
            </a:r>
            <a:r>
              <a:rPr lang="uk-UA" sz="3600" dirty="0" smtClean="0"/>
              <a:t>1 клас</a:t>
            </a:r>
            <a:endParaRPr lang="ru-RU" sz="3600" dirty="0"/>
          </a:p>
        </p:txBody>
      </p:sp>
      <p:pic>
        <p:nvPicPr>
          <p:cNvPr id="2050" name="Picture 2" descr="D:\Документи ...-2017\1\Фото\Сухомлин долоні\IMG_98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68760"/>
            <a:ext cx="3564396" cy="356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Документи ...-2017\1\Фото\Сухомлин долоні\IMG_98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225" y="2024844"/>
            <a:ext cx="4248472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35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6056" y="274638"/>
            <a:ext cx="3815544" cy="6034682"/>
          </a:xfrm>
        </p:spPr>
        <p:txBody>
          <a:bodyPr>
            <a:normAutofit fontScale="90000"/>
          </a:bodyPr>
          <a:lstStyle/>
          <a:p>
            <a:pPr marL="0" indent="0"/>
            <a:r>
              <a:rPr lang="uk-UA" sz="2400" b="1" dirty="0" smtClean="0">
                <a:latin typeface="Monotype Corsiva" pitchFamily="66" charset="0"/>
              </a:rPr>
              <a:t/>
            </a:r>
            <a:br>
              <a:rPr lang="uk-UA" sz="2400" b="1" dirty="0" smtClean="0">
                <a:latin typeface="Monotype Corsiva" pitchFamily="66" charset="0"/>
              </a:rPr>
            </a:br>
            <a:r>
              <a:rPr lang="uk-UA" sz="2400" b="1" dirty="0">
                <a:latin typeface="Monotype Corsiva" pitchFamily="66" charset="0"/>
              </a:rPr>
              <a:t/>
            </a:r>
            <a:br>
              <a:rPr lang="uk-UA" sz="2400" b="1" dirty="0">
                <a:latin typeface="Monotype Corsiva" pitchFamily="66" charset="0"/>
              </a:rPr>
            </a:br>
            <a:r>
              <a:rPr lang="uk-UA" sz="2400" b="1" dirty="0" smtClean="0">
                <a:latin typeface="Monotype Corsiva" pitchFamily="66" charset="0"/>
              </a:rPr>
              <a:t/>
            </a:r>
            <a:br>
              <a:rPr lang="uk-UA" sz="2400" b="1" dirty="0" smtClean="0">
                <a:latin typeface="Monotype Corsiva" pitchFamily="66" charset="0"/>
              </a:rPr>
            </a:br>
            <a:r>
              <a:rPr lang="uk-UA" sz="3100" b="1" dirty="0" smtClean="0">
                <a:latin typeface="Monotype Corsiva" pitchFamily="66" charset="0"/>
              </a:rPr>
              <a:t>Людина </a:t>
            </a:r>
            <a:r>
              <a:rPr lang="uk-UA" sz="3100" b="1" dirty="0">
                <a:latin typeface="Monotype Corsiva" pitchFamily="66" charset="0"/>
              </a:rPr>
              <a:t>народжується на світ не для того, щоб зникнути безвісною пилинкою.</a:t>
            </a:r>
            <a:br>
              <a:rPr lang="uk-UA" sz="3100" b="1" dirty="0">
                <a:latin typeface="Monotype Corsiva" pitchFamily="66" charset="0"/>
              </a:rPr>
            </a:br>
            <a:r>
              <a:rPr lang="uk-UA" sz="3100" b="1" dirty="0">
                <a:latin typeface="Monotype Corsiva" pitchFamily="66" charset="0"/>
              </a:rPr>
              <a:t>Людина народжується, щоб лишити по собі слід вічний</a:t>
            </a:r>
            <a:r>
              <a:rPr lang="uk-UA" sz="3100" b="1" dirty="0" smtClean="0">
                <a:latin typeface="Monotype Corsiva" pitchFamily="66" charset="0"/>
              </a:rPr>
              <a:t>.</a:t>
            </a:r>
            <a:r>
              <a:rPr lang="uk-UA" sz="2400" b="1" dirty="0" smtClean="0">
                <a:latin typeface="Monotype Corsiva" pitchFamily="66" charset="0"/>
              </a:rPr>
              <a:t/>
            </a:r>
            <a:br>
              <a:rPr lang="uk-UA" sz="2400" b="1" dirty="0" smtClean="0">
                <a:latin typeface="Monotype Corsiva" pitchFamily="66" charset="0"/>
              </a:rPr>
            </a:br>
            <a:r>
              <a:rPr lang="uk-UA" sz="2400" b="1" dirty="0" smtClean="0">
                <a:latin typeface="Monotype Corsiva" pitchFamily="66" charset="0"/>
              </a:rPr>
              <a:t/>
            </a:r>
            <a:br>
              <a:rPr lang="uk-UA" sz="2400" b="1" dirty="0" smtClean="0">
                <a:latin typeface="Monotype Corsiva" pitchFamily="66" charset="0"/>
              </a:rPr>
            </a:br>
            <a:r>
              <a:rPr lang="uk-UA" sz="4400" b="1" dirty="0" smtClean="0">
                <a:latin typeface="Monotype Corsiva" pitchFamily="66" charset="0"/>
              </a:rPr>
              <a:t>Василь</a:t>
            </a:r>
            <a:br>
              <a:rPr lang="uk-UA" sz="4400" b="1" dirty="0" smtClean="0">
                <a:latin typeface="Monotype Corsiva" pitchFamily="66" charset="0"/>
              </a:rPr>
            </a:br>
            <a:r>
              <a:rPr lang="uk-UA" sz="4400" b="1" dirty="0" smtClean="0">
                <a:latin typeface="Monotype Corsiva" pitchFamily="66" charset="0"/>
              </a:rPr>
              <a:t>Олександрович</a:t>
            </a:r>
            <a:br>
              <a:rPr lang="uk-UA" sz="4400" b="1" dirty="0" smtClean="0">
                <a:latin typeface="Monotype Corsiva" pitchFamily="66" charset="0"/>
              </a:rPr>
            </a:br>
            <a:r>
              <a:rPr lang="uk-UA" sz="4400" b="1" dirty="0" smtClean="0">
                <a:latin typeface="Monotype Corsiva" pitchFamily="66" charset="0"/>
              </a:rPr>
              <a:t>Сухомлинський</a:t>
            </a:r>
            <a:r>
              <a:rPr lang="uk-UA" sz="4400" b="1" dirty="0">
                <a:latin typeface="Monotype Corsiva" pitchFamily="66" charset="0"/>
              </a:rPr>
              <a:t/>
            </a:r>
            <a:br>
              <a:rPr lang="uk-UA" sz="4400" b="1" dirty="0">
                <a:latin typeface="Monotype Corsiva" pitchFamily="66" charset="0"/>
              </a:rPr>
            </a:br>
            <a:r>
              <a:rPr lang="ru-RU" sz="4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sz="4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ru-RU" sz="44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4689140"/>
            <a:ext cx="4212468" cy="18362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b="1" dirty="0" smtClean="0"/>
              <a:t>Поет, мислитель, публіцист, письменник, педагог</a:t>
            </a:r>
            <a:endParaRPr lang="ru-RU" b="1" dirty="0" smtClean="0"/>
          </a:p>
          <a:p>
            <a:endParaRPr lang="ru-RU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29936"/>
            <a:ext cx="2808312" cy="4023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Лавочка-читалочка</a:t>
            </a:r>
            <a:br>
              <a:rPr lang="uk-UA" dirty="0" smtClean="0"/>
            </a:br>
            <a:r>
              <a:rPr lang="uk-UA" sz="2200" dirty="0" smtClean="0"/>
              <a:t>У вільний час, читаємо казки Сухомлинського В.О.</a:t>
            </a:r>
            <a:endParaRPr lang="ru-RU" sz="2200" dirty="0"/>
          </a:p>
        </p:txBody>
      </p:sp>
      <p:pic>
        <p:nvPicPr>
          <p:cNvPr id="1026" name="Picture 2" descr="D:\Документи ...-2017\ФОТО\Лавочка читалочка\Фото026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97695"/>
            <a:ext cx="3628201" cy="272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Документи ...-2017\ФОТО\Лавочка читалочка\Фото026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415" y="1172385"/>
            <a:ext cx="3696699" cy="2771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Документи ...-2017\ФОТО\Лавочка читалочка\Фото026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96" y="4043412"/>
            <a:ext cx="3629814" cy="2721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Документи ...-2017\ФОТО\Лавочка читалочка\Фото025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415" y="4095333"/>
            <a:ext cx="3491324" cy="2617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052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Голосні читання</a:t>
            </a:r>
            <a:endParaRPr lang="ru-RU" dirty="0"/>
          </a:p>
        </p:txBody>
      </p:sp>
      <p:pic>
        <p:nvPicPr>
          <p:cNvPr id="2050" name="Picture 2" descr="C:\Users\home\Desktop\Без названия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348" y="188640"/>
            <a:ext cx="1058478" cy="934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:\Документи ...-2017\ФОТО\Лавочка читалочка\Фото02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381" y="1176996"/>
            <a:ext cx="3569276" cy="267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Документи ...-2017\ФОТО\Лавочка читалочка\Фото02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060" y="1160748"/>
            <a:ext cx="3578039" cy="268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Документи ...-2017\ФОТО\Лавочка читалочка\Фото025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6701" y="4113731"/>
            <a:ext cx="3323398" cy="2491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Документи ...-2017\ФОТО\Лавочка читалочка\Фото025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731" y="4175338"/>
            <a:ext cx="3240360" cy="2429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83967" y="4259996"/>
            <a:ext cx="9721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7" action="ppaction://hlinkfile"/>
              </a:rPr>
              <a:t>2.wmv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18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У співпраці з бібліотекарем сільської бібліотеки</a:t>
            </a:r>
            <a:endParaRPr lang="ru-RU" dirty="0"/>
          </a:p>
        </p:txBody>
      </p:sp>
      <p:pic>
        <p:nvPicPr>
          <p:cNvPr id="2052" name="Picture 4" descr="D:\Документи ...-2017\1\Сухомлинський\Фото Сухомлин добро\DSCN88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059" y="1160748"/>
            <a:ext cx="3781454" cy="2649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Документи ...-2017\1\Сухомлинський\Фото Сухомлин добро\DSCN88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571" y="1160748"/>
            <a:ext cx="3736907" cy="2649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Документи ...-2017\1\Сухомлинський\Фото Сухомлин добро\DSCN8855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568" y="3919790"/>
            <a:ext cx="3736606" cy="2802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Документи ...-2017\1\Сухомлинський\Фото Сухомлин добро\DSCN885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059" y="3933056"/>
            <a:ext cx="3781454" cy="2794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166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Казка. Читання. Гра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uk-UA" b="1" dirty="0" smtClean="0"/>
              <a:t>Гра </a:t>
            </a:r>
            <a:r>
              <a:rPr lang="uk-UA" b="1" dirty="0"/>
              <a:t>«Респондент».</a:t>
            </a:r>
            <a:endParaRPr lang="ru-RU" b="1" dirty="0"/>
          </a:p>
          <a:p>
            <a:pPr marL="0" indent="0">
              <a:buNone/>
            </a:pPr>
            <a:r>
              <a:rPr lang="uk-UA" dirty="0"/>
              <a:t>    Переказ оповідань, казок з кожної групи, якщо учень щось пропустив, то йому підказують мімікою, жестами</a:t>
            </a:r>
            <a:r>
              <a:rPr lang="uk-UA" dirty="0" smtClean="0"/>
              <a:t>.</a:t>
            </a:r>
            <a:r>
              <a:rPr lang="uk-UA" dirty="0"/>
              <a:t> </a:t>
            </a:r>
            <a:endParaRPr lang="ru-RU" dirty="0"/>
          </a:p>
          <a:p>
            <a:r>
              <a:rPr lang="uk-UA" b="1" dirty="0" smtClean="0"/>
              <a:t>Гра </a:t>
            </a:r>
            <a:r>
              <a:rPr lang="uk-UA" b="1" dirty="0"/>
              <a:t>«Кореспондент».</a:t>
            </a:r>
            <a:endParaRPr lang="ru-RU" b="1" dirty="0"/>
          </a:p>
          <a:p>
            <a:pPr marL="0" indent="0">
              <a:buNone/>
            </a:pPr>
            <a:r>
              <a:rPr lang="uk-UA" dirty="0"/>
              <a:t>    З кожної групи виходить учень, який є в ролі головного героя, а всі учні задають питання герою, який відповідає від імені головного героя.</a:t>
            </a:r>
            <a:endParaRPr lang="ru-RU" dirty="0"/>
          </a:p>
          <a:p>
            <a:r>
              <a:rPr lang="ru-RU" b="1" dirty="0"/>
              <a:t>Гра «Дайте відповідь на Чомучкині запитання»</a:t>
            </a:r>
          </a:p>
          <a:p>
            <a:r>
              <a:rPr lang="ru-RU" b="1" dirty="0" smtClean="0"/>
              <a:t>Гра</a:t>
            </a:r>
            <a:r>
              <a:rPr lang="ru-RU" b="1" dirty="0"/>
              <a:t> «Добрі чарівники»</a:t>
            </a:r>
          </a:p>
          <a:p>
            <a:pPr marL="0" indent="0">
              <a:buNone/>
            </a:pPr>
            <a:r>
              <a:rPr lang="ru-RU" dirty="0" smtClean="0"/>
              <a:t>Ви </a:t>
            </a:r>
            <a:r>
              <a:rPr lang="ru-RU" dirty="0"/>
              <a:t>будете один одному передавати «мікрофон» і пригадувати, які добрі </a:t>
            </a:r>
            <a:r>
              <a:rPr lang="ru-RU" dirty="0" err="1"/>
              <a:t>справи</a:t>
            </a:r>
            <a:r>
              <a:rPr lang="ru-RU" dirty="0"/>
              <a:t> </a:t>
            </a:r>
            <a:r>
              <a:rPr lang="ru-RU" dirty="0" err="1" smtClean="0"/>
              <a:t>зробили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b="1" dirty="0" err="1" smtClean="0"/>
              <a:t>Гра</a:t>
            </a:r>
            <a:r>
              <a:rPr lang="ru-RU" b="1" dirty="0" smtClean="0"/>
              <a:t> «</a:t>
            </a:r>
            <a:r>
              <a:rPr lang="ru-RU" b="1" dirty="0" err="1" smtClean="0"/>
              <a:t>Мікрофон</a:t>
            </a:r>
            <a:r>
              <a:rPr lang="ru-RU" b="1" dirty="0" smtClean="0"/>
              <a:t>»</a:t>
            </a:r>
          </a:p>
          <a:p>
            <a:pPr marL="0" indent="0">
              <a:buNone/>
            </a:pPr>
            <a:r>
              <a:rPr lang="uk-UA" dirty="0" smtClean="0"/>
              <a:t>- Інтерв’ю </a:t>
            </a:r>
            <a:r>
              <a:rPr lang="ru-RU" dirty="0" smtClean="0"/>
              <a:t>для </a:t>
            </a:r>
            <a:r>
              <a:rPr lang="ru-RU" dirty="0"/>
              <a:t>газети </a:t>
            </a:r>
            <a:r>
              <a:rPr lang="ru-RU" dirty="0" smtClean="0"/>
              <a:t>«Шкільний експрес»;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Що вас вразило і здивувало у казках В. Сухомлинського.</a:t>
            </a:r>
          </a:p>
          <a:p>
            <a:pPr marL="0" indent="0">
              <a:buNone/>
            </a:pPr>
            <a:r>
              <a:rPr lang="ru-RU" i="1" dirty="0"/>
              <a:t>(Відповіді дітей)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Мене здивувало …</a:t>
            </a:r>
          </a:p>
          <a:p>
            <a:pPr marL="0" indent="0">
              <a:buNone/>
            </a:pPr>
            <a:r>
              <a:rPr lang="ru-RU" dirty="0" smtClean="0"/>
              <a:t>- Мене </a:t>
            </a:r>
            <a:r>
              <a:rPr lang="ru-RU" dirty="0"/>
              <a:t>зворушило …</a:t>
            </a:r>
          </a:p>
          <a:p>
            <a:pPr marL="0" indent="0">
              <a:buNone/>
            </a:pPr>
            <a:r>
              <a:rPr lang="ru-RU" dirty="0"/>
              <a:t>- Мене вразило </a:t>
            </a:r>
            <a:r>
              <a:rPr lang="ru-RU" dirty="0" smtClean="0"/>
              <a:t>…</a:t>
            </a:r>
          </a:p>
          <a:p>
            <a:r>
              <a:rPr lang="uk-UA" b="1" dirty="0"/>
              <a:t>Літературна вікторина « Чиста криниця»</a:t>
            </a:r>
            <a:endParaRPr lang="ru-RU" b="1" dirty="0"/>
          </a:p>
          <a:p>
            <a:pPr marL="0" indent="0">
              <a:buNone/>
            </a:pPr>
            <a:r>
              <a:rPr lang="uk-UA" dirty="0"/>
              <a:t>за творами Василя Сухомлинського</a:t>
            </a:r>
            <a:endParaRPr lang="ru-RU" dirty="0"/>
          </a:p>
          <a:p>
            <a:endParaRPr lang="ru-RU" dirty="0"/>
          </a:p>
        </p:txBody>
      </p:sp>
      <p:pic>
        <p:nvPicPr>
          <p:cNvPr id="4098" name="Picture 2" descr="C:\Users\home\Desktop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292" y="152636"/>
            <a:ext cx="1692188" cy="1307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home\Desktop\images (1).jp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7812" y="4941168"/>
            <a:ext cx="1988644" cy="1489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673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12676"/>
            <a:ext cx="7920000" cy="972108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uk-UA" sz="3600" dirty="0"/>
              <a:t>Конкурс «Найкраща казка».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uk-UA" sz="2000" dirty="0"/>
              <a:t> 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160748"/>
            <a:ext cx="7920000" cy="51845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000" dirty="0"/>
              <a:t>- Цю незакінчену казку В.О.Сухомлинський давав своїм учням, щоб вони дописали, завершили її. Уявіть собі, що ви на уроці у нашого великого учителя й письменника і спробуйте свої сили. </a:t>
            </a:r>
            <a:endParaRPr lang="uk-UA" sz="2000" dirty="0" smtClean="0"/>
          </a:p>
          <a:p>
            <a:pPr marL="0" indent="0" algn="ctr">
              <a:buNone/>
            </a:pPr>
            <a:r>
              <a:rPr lang="ru-RU" sz="2000" dirty="0"/>
              <a:t/>
            </a:r>
            <a:br>
              <a:rPr lang="ru-RU" sz="2000" dirty="0"/>
            </a:br>
            <a:r>
              <a:rPr lang="uk-UA" sz="2000" b="1" dirty="0"/>
              <a:t>НАЙРАДІСНІШЕ Й </a:t>
            </a:r>
            <a:r>
              <a:rPr lang="uk-UA" sz="2000" b="1" dirty="0" smtClean="0"/>
              <a:t>НАЙСУМНІШЕ</a:t>
            </a:r>
          </a:p>
          <a:p>
            <a:pPr marL="0" indent="0">
              <a:buNone/>
            </a:pPr>
            <a:r>
              <a:rPr lang="ru-RU" sz="2000" dirty="0"/>
              <a:t/>
            </a:r>
            <a:br>
              <a:rPr lang="ru-RU" sz="2000" dirty="0"/>
            </a:br>
            <a:r>
              <a:rPr lang="uk-UA" sz="2000" dirty="0"/>
              <a:t>       Учитель сказав </a:t>
            </a:r>
            <a:r>
              <a:rPr lang="uk-UA" sz="2000" dirty="0" smtClean="0"/>
              <a:t>дітям: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uk-UA" sz="2000" dirty="0"/>
              <a:t>Намалюйте найрадісніше й найсумніше.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uk-UA" sz="2000" dirty="0"/>
              <a:t>Микола розгорнув зошит і задумався. Згадав золоте літо, ранок на березі ставка, квітуче поле конюшини. Намалював квітку конюшини і над нею бджолу.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- </a:t>
            </a:r>
            <a:r>
              <a:rPr lang="uk-UA" sz="2000" dirty="0" smtClean="0"/>
              <a:t>Це </a:t>
            </a:r>
            <a:r>
              <a:rPr lang="uk-UA" sz="2000" dirty="0"/>
              <a:t>і є найрадісніше, - сказав він.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- </a:t>
            </a:r>
            <a:r>
              <a:rPr lang="uk-UA" sz="2000" dirty="0" smtClean="0"/>
              <a:t>Чому</a:t>
            </a:r>
            <a:r>
              <a:rPr lang="uk-UA" sz="2000" dirty="0"/>
              <a:t>? – питає вчитель.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- </a:t>
            </a:r>
            <a:r>
              <a:rPr lang="uk-UA" sz="2000" dirty="0" smtClean="0"/>
              <a:t>Бо</a:t>
            </a:r>
            <a:r>
              <a:rPr lang="uk-UA" sz="2000" dirty="0"/>
              <a:t>…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1026" name="Picture 2" descr="D:\Документи ...-2017\1\Сухомлинський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617132"/>
            <a:ext cx="2932260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274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Нагороди та відзнаки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6016" y="1088740"/>
            <a:ext cx="4175584" cy="5552868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uk-UA" sz="3800" b="1" dirty="0" smtClean="0"/>
              <a:t>За педагогічну працю </a:t>
            </a:r>
          </a:p>
          <a:p>
            <a:pPr marL="0" indent="0" algn="ctr">
              <a:buNone/>
            </a:pPr>
            <a:r>
              <a:rPr lang="uk-UA" sz="3800" b="1" dirty="0" smtClean="0"/>
              <a:t>В.О. Сухомлинського нагороджено:</a:t>
            </a:r>
          </a:p>
          <a:p>
            <a:pPr marL="0" indent="0">
              <a:buNone/>
            </a:pPr>
            <a:endParaRPr lang="uk-UA" b="1" dirty="0" smtClean="0"/>
          </a:p>
          <a:p>
            <a:r>
              <a:rPr lang="uk-UA" sz="3800" b="1" dirty="0">
                <a:solidFill>
                  <a:srgbClr val="C00000"/>
                </a:solidFill>
              </a:rPr>
              <a:t>д</a:t>
            </a:r>
            <a:r>
              <a:rPr lang="uk-UA" sz="3800" b="1" dirty="0" smtClean="0">
                <a:solidFill>
                  <a:srgbClr val="C00000"/>
                </a:solidFill>
              </a:rPr>
              <a:t>вома орденами Леніна, багатьма медалями СРСР.</a:t>
            </a:r>
          </a:p>
          <a:p>
            <a:endParaRPr lang="uk-UA" sz="3800" b="1" dirty="0" smtClean="0">
              <a:solidFill>
                <a:srgbClr val="C00000"/>
              </a:solidFill>
            </a:endParaRPr>
          </a:p>
          <a:p>
            <a:r>
              <a:rPr lang="uk-UA" sz="3800" b="1" dirty="0">
                <a:solidFill>
                  <a:srgbClr val="C00000"/>
                </a:solidFill>
              </a:rPr>
              <a:t>з</a:t>
            </a:r>
            <a:r>
              <a:rPr lang="uk-UA" sz="3800" b="1" dirty="0" smtClean="0">
                <a:solidFill>
                  <a:srgbClr val="C00000"/>
                </a:solidFill>
              </a:rPr>
              <a:t> 1958 року – Сухомлинський член-кореспондент Академії Педагогічних Наук РРФСР</a:t>
            </a:r>
          </a:p>
          <a:p>
            <a:endParaRPr lang="uk-UA" sz="3800" b="1" dirty="0" smtClean="0">
              <a:solidFill>
                <a:srgbClr val="C00000"/>
              </a:solidFill>
            </a:endParaRPr>
          </a:p>
          <a:p>
            <a:r>
              <a:rPr lang="uk-UA" sz="3800" b="1" dirty="0">
                <a:solidFill>
                  <a:srgbClr val="C00000"/>
                </a:solidFill>
              </a:rPr>
              <a:t>з</a:t>
            </a:r>
            <a:r>
              <a:rPr lang="uk-UA" sz="3800" b="1" dirty="0" smtClean="0">
                <a:solidFill>
                  <a:srgbClr val="C00000"/>
                </a:solidFill>
              </a:rPr>
              <a:t> 1958 р. Заслужений вчитель УРСР. </a:t>
            </a:r>
          </a:p>
          <a:p>
            <a:endParaRPr lang="uk-UA" sz="3800" b="1" dirty="0" smtClean="0">
              <a:solidFill>
                <a:srgbClr val="C00000"/>
              </a:solidFill>
            </a:endParaRPr>
          </a:p>
          <a:p>
            <a:r>
              <a:rPr lang="uk-UA" sz="3800" b="1" dirty="0">
                <a:solidFill>
                  <a:srgbClr val="C00000"/>
                </a:solidFill>
              </a:rPr>
              <a:t>у</a:t>
            </a:r>
            <a:r>
              <a:rPr lang="uk-UA" sz="3800" b="1" dirty="0" smtClean="0">
                <a:solidFill>
                  <a:srgbClr val="C00000"/>
                </a:solidFill>
              </a:rPr>
              <a:t>1968 р. йому присвоєно звання Героя Соціалістичної праці, Орден Червоної зірки</a:t>
            </a:r>
          </a:p>
          <a:p>
            <a:pPr marL="0" indent="0">
              <a:buNone/>
            </a:pPr>
            <a:endParaRPr lang="uk-UA" sz="3800" b="1" dirty="0" smtClean="0">
              <a:solidFill>
                <a:srgbClr val="C00000"/>
              </a:solidFill>
            </a:endParaRPr>
          </a:p>
          <a:p>
            <a:r>
              <a:rPr lang="uk-UA" sz="3800" b="1" dirty="0">
                <a:solidFill>
                  <a:srgbClr val="C00000"/>
                </a:solidFill>
              </a:rPr>
              <a:t>у</a:t>
            </a:r>
            <a:r>
              <a:rPr lang="uk-UA" sz="3800" b="1" dirty="0" smtClean="0">
                <a:solidFill>
                  <a:srgbClr val="C00000"/>
                </a:solidFill>
              </a:rPr>
              <a:t> тому ж році обрано член-кориспондентом Академії Педагогічних наук СРСР.</a:t>
            </a:r>
            <a:endParaRPr lang="ru-RU" sz="3800" b="1" dirty="0">
              <a:solidFill>
                <a:srgbClr val="C00000"/>
              </a:solidFill>
            </a:endParaRPr>
          </a:p>
        </p:txBody>
      </p:sp>
      <p:pic>
        <p:nvPicPr>
          <p:cNvPr id="5" name="Picture 2" descr="Картинки по запросу ордини лені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568" y="1232756"/>
            <a:ext cx="1923538" cy="1989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Картинки по запросу герой соціалістичної праці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861048"/>
            <a:ext cx="14478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Картинки по запросу заслужений вчитель урср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719" y="3032956"/>
            <a:ext cx="1983411" cy="360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Картинки по запросу ордини лені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944724"/>
            <a:ext cx="1923538" cy="1989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9715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472" y="260648"/>
            <a:ext cx="7920000" cy="742094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Сувенірні медалі та монети з серії </a:t>
            </a:r>
            <a:br>
              <a:rPr lang="uk-UA" dirty="0" smtClean="0"/>
            </a:br>
            <a:r>
              <a:rPr lang="uk-UA" dirty="0" smtClean="0"/>
              <a:t>«Видатні особистості України»</a:t>
            </a:r>
            <a:endParaRPr lang="ru-RU" dirty="0"/>
          </a:p>
        </p:txBody>
      </p:sp>
      <p:pic>
        <p:nvPicPr>
          <p:cNvPr id="4" name="Picture 2" descr="Картинки по запросу Ювілейна гривня (до 85-річчя від дня народження В. О. Сухомлинського)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591" y="1207175"/>
            <a:ext cx="2267883" cy="2283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Авер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028954"/>
            <a:ext cx="223224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home\Desktop\sukhomlinsky-10-63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05" t="10791" r="6770" b="69077"/>
          <a:stretch/>
        </p:blipFill>
        <p:spPr bwMode="auto">
          <a:xfrm>
            <a:off x="6804248" y="1196752"/>
            <a:ext cx="2170177" cy="2112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home\Desktop\sukhomlinsky-10-63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16" t="9847" r="27788" b="69200"/>
          <a:stretch/>
        </p:blipFill>
        <p:spPr bwMode="auto">
          <a:xfrm>
            <a:off x="1139893" y="1204888"/>
            <a:ext cx="2124236" cy="2129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home\Desktop\sukhomlinsky-10-63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4" t="54960" r="69823" b="24025"/>
          <a:stretch/>
        </p:blipFill>
        <p:spPr bwMode="auto">
          <a:xfrm>
            <a:off x="3871698" y="5313627"/>
            <a:ext cx="2218293" cy="1488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home\Desktop\sukhomlinsky-10-63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58" t="50557" r="37470" b="27749"/>
          <a:stretch/>
        </p:blipFill>
        <p:spPr bwMode="auto">
          <a:xfrm>
            <a:off x="3883181" y="3631782"/>
            <a:ext cx="2218293" cy="1476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Docs\Сухомлинський\Життя\-30-638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64" t="5384" r="4143" b="47308"/>
          <a:stretch/>
        </p:blipFill>
        <p:spPr bwMode="auto">
          <a:xfrm>
            <a:off x="1079612" y="4028954"/>
            <a:ext cx="2090057" cy="215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09448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Увічнений в граніті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00092" y="4113076"/>
            <a:ext cx="3491508" cy="2232248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uk-UA" sz="2600" b="1" dirty="0">
                <a:latin typeface="Monotype Corsiva" pitchFamily="66" charset="0"/>
              </a:rPr>
              <a:t>Бюст </a:t>
            </a:r>
          </a:p>
          <a:p>
            <a:pPr marL="0" indent="0" algn="ctr">
              <a:buNone/>
            </a:pPr>
            <a:r>
              <a:rPr lang="uk-UA" sz="2600" b="1" dirty="0">
                <a:latin typeface="Monotype Corsiva" pitchFamily="66" charset="0"/>
              </a:rPr>
              <a:t>В.О. Сухомлинського </a:t>
            </a:r>
          </a:p>
          <a:p>
            <a:pPr marL="0" indent="0" algn="ctr">
              <a:buNone/>
            </a:pPr>
            <a:r>
              <a:rPr lang="uk-UA" sz="2600" b="1" dirty="0">
                <a:latin typeface="Monotype Corsiva" pitchFamily="66" charset="0"/>
              </a:rPr>
              <a:t>у Вінницькому державному педагогічному університеті </a:t>
            </a:r>
          </a:p>
          <a:p>
            <a:pPr marL="0" indent="0" algn="ctr">
              <a:buNone/>
            </a:pPr>
            <a:r>
              <a:rPr lang="uk-UA" sz="2600" b="1" dirty="0">
                <a:latin typeface="Monotype Corsiva" pitchFamily="66" charset="0"/>
              </a:rPr>
              <a:t>ім. М. Коцюбинського</a:t>
            </a:r>
            <a:endParaRPr lang="ru-RU" sz="2600" b="1" dirty="0">
              <a:latin typeface="Monotype Corsiva" pitchFamily="66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052736"/>
            <a:ext cx="421246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latin typeface="Monotype Corsiva" pitchFamily="66" charset="0"/>
              </a:rPr>
              <a:t>Пам</a:t>
            </a:r>
            <a:r>
              <a:rPr lang="en-US" sz="2000" b="1" dirty="0">
                <a:latin typeface="Monotype Corsiva" pitchFamily="66" charset="0"/>
              </a:rPr>
              <a:t>’</a:t>
            </a:r>
            <a:r>
              <a:rPr lang="ru-RU" sz="2000" b="1" dirty="0">
                <a:latin typeface="Monotype Corsiva" pitchFamily="66" charset="0"/>
              </a:rPr>
              <a:t>ятник українському педагогу біля входу до корпусу філологічного факультету Миколаївського національного університету що носить його </a:t>
            </a:r>
            <a:r>
              <a:rPr lang="ru-RU" sz="2000" b="1" dirty="0" err="1">
                <a:latin typeface="Monotype Corsiva" pitchFamily="66" charset="0"/>
              </a:rPr>
              <a:t>ім</a:t>
            </a:r>
            <a:r>
              <a:rPr lang="en-US" sz="2000" b="1" dirty="0">
                <a:latin typeface="Monotype Corsiva" pitchFamily="66" charset="0"/>
              </a:rPr>
              <a:t>’</a:t>
            </a:r>
            <a:r>
              <a:rPr lang="uk-UA" sz="2000" b="1" dirty="0" smtClean="0">
                <a:latin typeface="Monotype Corsiva" pitchFamily="66" charset="0"/>
              </a:rPr>
              <a:t>я </a:t>
            </a:r>
            <a:endParaRPr lang="ru-RU" sz="2000" b="1" dirty="0">
              <a:latin typeface="Monotype Corsiva" pitchFamily="66" charset="0"/>
            </a:endParaRPr>
          </a:p>
        </p:txBody>
      </p:sp>
      <p:pic>
        <p:nvPicPr>
          <p:cNvPr id="5" name="Picture 2" descr="Картинки по запросу сухомлинський памятни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00" y="1160748"/>
            <a:ext cx="3456384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D:\Docs\Сухомлинський\Життя\-27-63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22" t="3388" r="4403" b="46001"/>
          <a:stretch/>
        </p:blipFill>
        <p:spPr bwMode="auto">
          <a:xfrm>
            <a:off x="1237672" y="2960949"/>
            <a:ext cx="3940205" cy="296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61401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51620" y="5193196"/>
            <a:ext cx="3600000" cy="1224136"/>
          </a:xfrm>
        </p:spPr>
        <p:txBody>
          <a:bodyPr>
            <a:normAutofit fontScale="62500" lnSpcReduction="20000"/>
          </a:bodyPr>
          <a:lstStyle/>
          <a:p>
            <a:r>
              <a:rPr lang="uk-UA" sz="3200" b="1" dirty="0">
                <a:latin typeface="Monotype Corsiva" pitchFamily="66" charset="0"/>
              </a:rPr>
              <a:t>Меморіальна дошка у Луганському національному університеті </a:t>
            </a:r>
          </a:p>
          <a:p>
            <a:pPr marL="0" indent="0">
              <a:buNone/>
            </a:pPr>
            <a:r>
              <a:rPr lang="uk-UA" sz="3200" b="1" dirty="0" smtClean="0">
                <a:latin typeface="Monotype Corsiva" pitchFamily="66" charset="0"/>
              </a:rPr>
              <a:t>     ім</a:t>
            </a:r>
            <a:r>
              <a:rPr lang="uk-UA" sz="3200" b="1" dirty="0">
                <a:latin typeface="Monotype Corsiva" pitchFamily="66" charset="0"/>
              </a:rPr>
              <a:t>. Тараса Шевченка </a:t>
            </a:r>
            <a:endParaRPr lang="ru-RU" sz="3200" b="1" dirty="0">
              <a:latin typeface="Monotype Corsiva" pitchFamily="66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86800" y="4977172"/>
            <a:ext cx="3600000" cy="1148991"/>
          </a:xfrm>
        </p:spPr>
        <p:txBody>
          <a:bodyPr>
            <a:normAutofit fontScale="62500" lnSpcReduction="20000"/>
          </a:bodyPr>
          <a:lstStyle/>
          <a:p>
            <a:r>
              <a:rPr lang="uk-UA" sz="3200" b="1" dirty="0">
                <a:latin typeface="Monotype Corsiva" pitchFamily="66" charset="0"/>
              </a:rPr>
              <a:t>Пам</a:t>
            </a:r>
            <a:r>
              <a:rPr lang="en-US" sz="3200" b="1" dirty="0">
                <a:latin typeface="Monotype Corsiva" pitchFamily="66" charset="0"/>
              </a:rPr>
              <a:t>’</a:t>
            </a:r>
            <a:r>
              <a:rPr lang="uk-UA" sz="3200" b="1" dirty="0">
                <a:latin typeface="Monotype Corsiva" pitchFamily="66" charset="0"/>
              </a:rPr>
              <a:t>ятник на могилі видатного </a:t>
            </a:r>
            <a:r>
              <a:rPr lang="uk-UA" sz="3200" b="1" dirty="0" smtClean="0">
                <a:latin typeface="Monotype Corsiva" pitchFamily="66" charset="0"/>
              </a:rPr>
              <a:t>педагога Василя      Олександровича </a:t>
            </a:r>
            <a:r>
              <a:rPr lang="uk-UA" sz="3200" b="1" dirty="0">
                <a:latin typeface="Monotype Corsiva" pitchFamily="66" charset="0"/>
              </a:rPr>
              <a:t>Сухомлинського</a:t>
            </a:r>
            <a:endParaRPr lang="ru-RU" sz="3200" b="1" dirty="0">
              <a:latin typeface="Monotype Corsiva" pitchFamily="66" charset="0"/>
            </a:endParaRPr>
          </a:p>
          <a:p>
            <a:endParaRPr lang="ru-RU" dirty="0"/>
          </a:p>
        </p:txBody>
      </p:sp>
      <p:pic>
        <p:nvPicPr>
          <p:cNvPr id="1026" name="Picture 2" descr="C:\Users\home\Desktop\-19-63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1" t="6020" r="60270" b="9996"/>
          <a:stretch/>
        </p:blipFill>
        <p:spPr bwMode="auto">
          <a:xfrm>
            <a:off x="1431703" y="152636"/>
            <a:ext cx="2772308" cy="4945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ocs\Сухомлинський\-18-63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3" t="7841" r="47720" b="9562"/>
          <a:stretch/>
        </p:blipFill>
        <p:spPr bwMode="auto">
          <a:xfrm>
            <a:off x="5292080" y="428989"/>
            <a:ext cx="3229770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44592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Мудрі думки В.О. Сухомлинського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04048" y="975721"/>
            <a:ext cx="3744416" cy="5405607"/>
          </a:xfrm>
        </p:spPr>
        <p:txBody>
          <a:bodyPr>
            <a:noAutofit/>
          </a:bodyPr>
          <a:lstStyle/>
          <a:p>
            <a:r>
              <a:rPr lang="uk-UA" sz="2000" b="1" dirty="0" smtClean="0">
                <a:latin typeface="Monotype Corsiva" pitchFamily="66" charset="0"/>
              </a:rPr>
              <a:t>Без будь-кого з нас Батьківщина може обійтися, але будь-хто з нас без Батьківщини – ніщо.</a:t>
            </a:r>
          </a:p>
          <a:p>
            <a:r>
              <a:rPr lang="uk-UA" sz="2000" b="1" dirty="0" smtClean="0">
                <a:latin typeface="Monotype Corsiva" pitchFamily="66" charset="0"/>
              </a:rPr>
              <a:t>Егоїзм – першопричина раку душі.</a:t>
            </a:r>
          </a:p>
          <a:p>
            <a:r>
              <a:rPr lang="uk-UA" sz="2000" b="1" dirty="0" smtClean="0">
                <a:latin typeface="Monotype Corsiva" pitchFamily="66" charset="0"/>
              </a:rPr>
              <a:t>Людина така, яке її уявлення про щастя.</a:t>
            </a:r>
          </a:p>
          <a:p>
            <a:r>
              <a:rPr lang="uk-UA" sz="2000" b="1" dirty="0" smtClean="0">
                <a:latin typeface="Monotype Corsiva" pitchFamily="66" charset="0"/>
              </a:rPr>
              <a:t>Музика – це мова почуттів.</a:t>
            </a:r>
          </a:p>
          <a:p>
            <a:r>
              <a:rPr lang="uk-UA" sz="2000" b="1" dirty="0" smtClean="0">
                <a:latin typeface="Monotype Corsiva" pitchFamily="66" charset="0"/>
              </a:rPr>
              <a:t>Мудре і добре слово дає радість, нерозумне і зле, необдумане і нетактовне приносить біду.</a:t>
            </a:r>
          </a:p>
          <a:p>
            <a:r>
              <a:rPr lang="uk-UA" sz="2000" b="1" dirty="0" smtClean="0">
                <a:latin typeface="Monotype Corsiva" pitchFamily="66" charset="0"/>
              </a:rPr>
              <a:t>Мова – духовне багатство народу.</a:t>
            </a:r>
          </a:p>
          <a:p>
            <a:r>
              <a:rPr lang="uk-UA" sz="2000" b="1" dirty="0" smtClean="0">
                <a:latin typeface="Monotype Corsiva" pitchFamily="66" charset="0"/>
              </a:rPr>
              <a:t>Вірте в таланти і творчі сили кожного вихованця.</a:t>
            </a:r>
          </a:p>
          <a:p>
            <a:pPr marL="0" indent="0">
              <a:buNone/>
            </a:pPr>
            <a:r>
              <a:rPr lang="uk-UA" sz="3200" b="1" dirty="0" smtClean="0">
                <a:latin typeface="Monotype Corsiva" pitchFamily="66" charset="0"/>
              </a:rPr>
              <a:t>Людина - неповторна</a:t>
            </a:r>
            <a:r>
              <a:rPr lang="uk-UA" sz="3200" dirty="0" smtClean="0">
                <a:latin typeface="Monotype Corsiva" pitchFamily="66" charset="0"/>
              </a:rPr>
              <a:t>.</a:t>
            </a:r>
            <a:endParaRPr lang="ru-RU" sz="3200" dirty="0">
              <a:latin typeface="Monotype Corsiva" pitchFamily="66" charset="0"/>
            </a:endParaRPr>
          </a:p>
        </p:txBody>
      </p:sp>
      <p:pic>
        <p:nvPicPr>
          <p:cNvPr id="6" name="Picture 3" descr="C:\Users\home\Desktop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68759"/>
            <a:ext cx="3384376" cy="4886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24746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60032" y="476671"/>
            <a:ext cx="3852428" cy="5691899"/>
          </a:xfrm>
        </p:spPr>
        <p:txBody>
          <a:bodyPr>
            <a:normAutofit fontScale="92500" lnSpcReduction="20000"/>
          </a:bodyPr>
          <a:lstStyle/>
          <a:p>
            <a:r>
              <a:rPr lang="uk-UA" sz="3600" b="1" dirty="0" smtClean="0">
                <a:solidFill>
                  <a:schemeClr val="accent6">
                    <a:lumMod val="90000"/>
                    <a:lumOff val="10000"/>
                  </a:schemeClr>
                </a:solidFill>
                <a:latin typeface="Monotype Corsiva" pitchFamily="66" charset="0"/>
              </a:rPr>
              <a:t>Я ніколи в житті не належав собі</a:t>
            </a:r>
            <a:r>
              <a:rPr lang="uk-UA" dirty="0" smtClean="0">
                <a:solidFill>
                  <a:schemeClr val="accent6">
                    <a:lumMod val="90000"/>
                    <a:lumOff val="10000"/>
                  </a:schemeClr>
                </a:solidFill>
              </a:rPr>
              <a:t>. </a:t>
            </a:r>
          </a:p>
          <a:p>
            <a:pPr algn="r"/>
            <a:r>
              <a:rPr lang="uk-UA" b="1" dirty="0" smtClean="0">
                <a:solidFill>
                  <a:schemeClr val="accent6">
                    <a:lumMod val="90000"/>
                    <a:lumOff val="10000"/>
                  </a:schemeClr>
                </a:solidFill>
              </a:rPr>
              <a:t>В.О. Сухомлинський</a:t>
            </a:r>
          </a:p>
          <a:p>
            <a:pPr algn="r"/>
            <a:endParaRPr lang="uk-UA" b="1" dirty="0">
              <a:solidFill>
                <a:schemeClr val="accent6">
                  <a:lumMod val="90000"/>
                  <a:lumOff val="10000"/>
                </a:schemeClr>
              </a:solidFill>
            </a:endParaRPr>
          </a:p>
          <a:p>
            <a:pPr algn="r"/>
            <a:endParaRPr lang="uk-UA" b="1" dirty="0" smtClean="0">
              <a:solidFill>
                <a:schemeClr val="accent6">
                  <a:lumMod val="90000"/>
                  <a:lumOff val="10000"/>
                </a:schemeClr>
              </a:solidFill>
            </a:endParaRPr>
          </a:p>
          <a:p>
            <a:pPr algn="ctr"/>
            <a:r>
              <a:rPr lang="uk-UA" b="1" dirty="0" smtClean="0">
                <a:solidFill>
                  <a:schemeClr val="accent6">
                    <a:lumMod val="90000"/>
                    <a:lumOff val="10000"/>
                  </a:schemeClr>
                </a:solidFill>
              </a:rPr>
              <a:t>Літературна спадщина:</a:t>
            </a:r>
          </a:p>
          <a:p>
            <a:pPr algn="ctr"/>
            <a:r>
              <a:rPr lang="uk-UA" b="1" dirty="0" smtClean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itchFamily="34" charset="0"/>
                <a:cs typeface="Aharoni" pitchFamily="2" charset="-79"/>
              </a:rPr>
              <a:t>48 монографій,</a:t>
            </a:r>
          </a:p>
          <a:p>
            <a:pPr algn="ctr"/>
            <a:r>
              <a:rPr lang="uk-UA" b="1" dirty="0" smtClean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itchFamily="34" charset="0"/>
                <a:cs typeface="Aharoni" pitchFamily="2" charset="-79"/>
              </a:rPr>
              <a:t>600 статей,</a:t>
            </a:r>
            <a:endParaRPr lang="uk-UA" b="1" dirty="0">
              <a:solidFill>
                <a:schemeClr val="accent6">
                  <a:lumMod val="90000"/>
                  <a:lumOff val="10000"/>
                </a:schemeClr>
              </a:solidFill>
              <a:latin typeface="Arial Narrow" pitchFamily="34" charset="0"/>
              <a:cs typeface="Aharoni" pitchFamily="2" charset="-79"/>
            </a:endParaRPr>
          </a:p>
          <a:p>
            <a:pPr algn="ctr"/>
            <a:r>
              <a:rPr lang="uk-UA" b="1" dirty="0" smtClean="0">
                <a:solidFill>
                  <a:schemeClr val="accent6">
                    <a:lumMod val="90000"/>
                    <a:lumOff val="10000"/>
                  </a:schemeClr>
                </a:solidFill>
                <a:latin typeface="Arial Narrow" pitchFamily="34" charset="0"/>
                <a:cs typeface="Aharoni" pitchFamily="2" charset="-79"/>
              </a:rPr>
              <a:t> 1500 оповідань і казок.</a:t>
            </a:r>
          </a:p>
          <a:p>
            <a:pPr algn="ctr"/>
            <a:endParaRPr lang="uk-UA" b="1" dirty="0">
              <a:solidFill>
                <a:schemeClr val="accent6">
                  <a:lumMod val="90000"/>
                  <a:lumOff val="10000"/>
                </a:schemeClr>
              </a:solidFill>
            </a:endParaRPr>
          </a:p>
          <a:p>
            <a:pPr algn="ctr"/>
            <a:endParaRPr lang="uk-UA" b="1" dirty="0" smtClean="0">
              <a:solidFill>
                <a:schemeClr val="accent6">
                  <a:lumMod val="90000"/>
                  <a:lumOff val="10000"/>
                </a:schemeClr>
              </a:solidFill>
            </a:endParaRPr>
          </a:p>
          <a:p>
            <a:pPr algn="ctr">
              <a:lnSpc>
                <a:spcPct val="120000"/>
              </a:lnSpc>
            </a:pPr>
            <a:r>
              <a:rPr lang="uk-UA" b="1" dirty="0" smtClean="0">
                <a:solidFill>
                  <a:schemeClr val="accent6">
                    <a:lumMod val="90000"/>
                    <a:lumOff val="10000"/>
                  </a:schemeClr>
                </a:solidFill>
              </a:rPr>
              <a:t>Загальний тираж складає близько 15 мільйонів екземплярів виданий 53 мовами світу</a:t>
            </a:r>
          </a:p>
          <a:p>
            <a:pPr algn="ctr">
              <a:lnSpc>
                <a:spcPct val="110000"/>
              </a:lnSpc>
            </a:pPr>
            <a:endParaRPr lang="uk-UA" b="1" dirty="0" smtClean="0">
              <a:solidFill>
                <a:schemeClr val="accent6">
                  <a:lumMod val="90000"/>
                  <a:lumOff val="10000"/>
                </a:schemeClr>
              </a:solidFill>
            </a:endParaRPr>
          </a:p>
          <a:p>
            <a:pPr algn="ctr"/>
            <a:r>
              <a:rPr lang="en-US" b="1" dirty="0" smtClean="0">
                <a:solidFill>
                  <a:schemeClr val="accent6">
                    <a:lumMod val="90000"/>
                    <a:lumOff val="10000"/>
                  </a:schemeClr>
                </a:solidFill>
                <a:hlinkClick r:id="rId3" action="ppaction://hlinkpres?slideindex=1&amp;slidetitle="/>
              </a:rPr>
              <a:t>pptx</a:t>
            </a:r>
            <a:endParaRPr lang="ru-RU" b="1" dirty="0">
              <a:solidFill>
                <a:schemeClr val="accent6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Picture 4" descr="Картинки по запросу флаги стран в ширину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12" y="4977172"/>
            <a:ext cx="3626391" cy="1556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home\Desktop\Без названия (7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573" y="332656"/>
            <a:ext cx="3384468" cy="4209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902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91580" y="4581128"/>
            <a:ext cx="7956884" cy="2052228"/>
          </a:xfrm>
        </p:spPr>
        <p:txBody>
          <a:bodyPr>
            <a:normAutofit fontScale="25000" lnSpcReduction="20000"/>
          </a:bodyPr>
          <a:lstStyle/>
          <a:p>
            <a:pPr marL="0" indent="0" algn="ctr" fontAlgn="base">
              <a:buNone/>
            </a:pPr>
            <a:r>
              <a:rPr lang="ru-RU" sz="5500" b="1" dirty="0" smtClean="0"/>
              <a:t>     </a:t>
            </a:r>
            <a:r>
              <a:rPr lang="uk-UA" sz="5500" b="1" dirty="0" smtClean="0"/>
              <a:t>Педагогічно-меморіальний</a:t>
            </a:r>
            <a:r>
              <a:rPr lang="ru-RU" sz="5500" b="1" dirty="0" smtClean="0"/>
              <a:t> </a:t>
            </a:r>
            <a:r>
              <a:rPr lang="ru-RU" sz="5500" b="1" dirty="0"/>
              <a:t>музей В.О</a:t>
            </a:r>
            <a:r>
              <a:rPr lang="ru-RU" sz="5500" b="1" dirty="0" smtClean="0"/>
              <a:t>. Сухомлинського в Павлиші</a:t>
            </a:r>
            <a:endParaRPr lang="ru-RU" sz="5500" b="1" dirty="0"/>
          </a:p>
          <a:p>
            <a:pPr marL="0" indent="0" fontAlgn="base">
              <a:buNone/>
            </a:pPr>
            <a:endParaRPr lang="en-US" cap="all" dirty="0"/>
          </a:p>
          <a:p>
            <a:pPr marL="0" indent="0" fontAlgn="base">
              <a:lnSpc>
                <a:spcPct val="120000"/>
              </a:lnSpc>
              <a:buNone/>
            </a:pPr>
            <a:r>
              <a:rPr lang="ru-RU" sz="7200" b="1" dirty="0">
                <a:latin typeface="Monotype Corsiva" pitchFamily="66" charset="0"/>
              </a:rPr>
              <a:t>Музей має кілька особливостей, поєднання яких надає йому рис унікальності. Він розташований у приміщенні школи, яку 22 роки незмінно очолював Василь Олександрович. Збережено педагогічну документацію школи 1950-1960-х років, певну частину творчих матеріалів учителів і учнів, підготовчі матеріали, рукописи до літературних і науково-педагогічних праць Василя Олександровича, особисті документи педагогів .</a:t>
            </a:r>
            <a:endParaRPr lang="en-US" sz="7200" b="1" dirty="0">
              <a:latin typeface="Monotype Corsiva" pitchFamily="66" charset="0"/>
            </a:endParaRPr>
          </a:p>
          <a:p>
            <a:pPr marL="0" indent="0">
              <a:buNone/>
            </a:pPr>
            <a:r>
              <a:rPr lang="en-US" sz="3700" dirty="0"/>
              <a:t/>
            </a:r>
            <a:br>
              <a:rPr lang="en-US" sz="3700" dirty="0"/>
            </a:br>
            <a:endParaRPr lang="ru-RU" sz="37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768244" y="6037942"/>
            <a:ext cx="1918556" cy="595413"/>
          </a:xfrm>
        </p:spPr>
        <p:txBody>
          <a:bodyPr>
            <a:normAutofit fontScale="25000" lnSpcReduction="20000"/>
          </a:bodyPr>
          <a:lstStyle/>
          <a:p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endParaRPr lang="uk-UA" dirty="0" smtClean="0"/>
          </a:p>
          <a:p>
            <a:pPr marL="0" indent="0">
              <a:buNone/>
            </a:pPr>
            <a:r>
              <a:rPr lang="en-US" sz="8000" dirty="0" smtClean="0">
                <a:hlinkClick r:id="rId3" action="ppaction://hlinkpres?slideindex=1&amp;slidetitle="/>
              </a:rPr>
              <a:t>pptx</a:t>
            </a:r>
            <a:endParaRPr lang="ru-RU" sz="8000" dirty="0"/>
          </a:p>
        </p:txBody>
      </p:sp>
      <p:sp>
        <p:nvSpPr>
          <p:cNvPr id="7" name="AutoShape 2" descr="http://pmu.in.ua/wp-content/uploads/2014/04/musa_1_2-720x40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628" y="341037"/>
            <a:ext cx="7200800" cy="4000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2228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51620" y="4437112"/>
            <a:ext cx="3600000" cy="2166888"/>
          </a:xfrm>
        </p:spPr>
        <p:txBody>
          <a:bodyPr>
            <a:noAutofit/>
          </a:bodyPr>
          <a:lstStyle/>
          <a:p>
            <a:pPr>
              <a:buNone/>
              <a:tabLst>
                <a:tab pos="6999288" algn="l"/>
                <a:tab pos="8434388" algn="l"/>
              </a:tabLst>
              <a:defRPr/>
            </a:pPr>
            <a:r>
              <a:rPr lang="uk-UA" sz="2400" i="1" dirty="0">
                <a:solidFill>
                  <a:srgbClr val="B18F1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Він залишив назавжди</a:t>
            </a:r>
          </a:p>
          <a:p>
            <a:pPr>
              <a:buNone/>
              <a:tabLst>
                <a:tab pos="6999288" algn="l"/>
                <a:tab pos="8434388" algn="l"/>
              </a:tabLst>
              <a:defRPr/>
            </a:pPr>
            <a:r>
              <a:rPr lang="uk-UA" sz="2400" i="1" dirty="0">
                <a:solidFill>
                  <a:srgbClr val="B18F1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Слід після себе у світі</a:t>
            </a:r>
          </a:p>
          <a:p>
            <a:pPr>
              <a:buNone/>
              <a:tabLst>
                <a:tab pos="6999288" algn="l"/>
                <a:tab pos="8434388" algn="l"/>
              </a:tabLst>
              <a:defRPr/>
            </a:pPr>
            <a:r>
              <a:rPr lang="uk-UA" sz="2400" i="1" dirty="0">
                <a:solidFill>
                  <a:srgbClr val="B18F1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Слід той не зможуть</a:t>
            </a:r>
            <a:r>
              <a:rPr lang="en-US" sz="2400" i="1" dirty="0">
                <a:solidFill>
                  <a:srgbClr val="B18F1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 </a:t>
            </a:r>
            <a:r>
              <a:rPr lang="uk-UA" sz="2400" i="1" dirty="0">
                <a:solidFill>
                  <a:srgbClr val="B18F1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змести</a:t>
            </a:r>
          </a:p>
          <a:p>
            <a:pPr>
              <a:buNone/>
              <a:tabLst>
                <a:tab pos="6999288" algn="l"/>
                <a:tab pos="8434388" algn="l"/>
              </a:tabLst>
              <a:defRPr/>
            </a:pPr>
            <a:r>
              <a:rPr lang="uk-UA" sz="2400" i="1" dirty="0">
                <a:solidFill>
                  <a:srgbClr val="B18F1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Сиві і славні століття</a:t>
            </a:r>
            <a:r>
              <a:rPr lang="uk-UA" sz="2400" i="1" dirty="0" smtClean="0">
                <a:solidFill>
                  <a:srgbClr val="B18F1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.                                </a:t>
            </a:r>
          </a:p>
          <a:p>
            <a:pPr algn="r">
              <a:buNone/>
              <a:tabLst>
                <a:tab pos="6999288" algn="l"/>
                <a:tab pos="8434388" algn="l"/>
              </a:tabLst>
              <a:defRPr/>
            </a:pPr>
            <a:r>
              <a:rPr lang="uk-UA" sz="2400" i="1" dirty="0" smtClean="0">
                <a:solidFill>
                  <a:srgbClr val="B18F1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  </a:t>
            </a:r>
            <a:r>
              <a:rPr lang="uk-UA" sz="2400" dirty="0">
                <a:solidFill>
                  <a:srgbClr val="B18F1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Г. Орел </a:t>
            </a:r>
            <a:endParaRPr lang="ru-RU" sz="2400" dirty="0">
              <a:solidFill>
                <a:srgbClr val="B18F1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otype Corsiva" pitchFamily="66" charset="0"/>
            </a:endParaRPr>
          </a:p>
          <a:p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86800" y="980727"/>
            <a:ext cx="3600000" cy="172819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uk-UA" b="1" dirty="0">
                <a:solidFill>
                  <a:srgbClr val="B18F13"/>
                </a:solidFill>
                <a:latin typeface="Monotype Corsiva" pitchFamily="66" charset="0"/>
              </a:rPr>
              <a:t>Перед великим розумом я схиляю голову, перед великим серцем я стаю на коліна</a:t>
            </a:r>
            <a:endParaRPr lang="ru-RU" b="1" dirty="0">
              <a:solidFill>
                <a:srgbClr val="B18F13"/>
              </a:solidFill>
              <a:latin typeface="Monotype Corsiva" pitchFamily="66" charset="0"/>
            </a:endParaRPr>
          </a:p>
          <a:p>
            <a:pPr marL="0" indent="0" algn="r">
              <a:buNone/>
            </a:pPr>
            <a:r>
              <a:rPr lang="uk-UA" b="1" dirty="0" smtClean="0">
                <a:solidFill>
                  <a:srgbClr val="B18F13"/>
                </a:solidFill>
                <a:latin typeface="Monotype Corsiva" pitchFamily="66" charset="0"/>
              </a:rPr>
              <a:t>І. Гете</a:t>
            </a:r>
            <a:endParaRPr lang="ru-RU" b="1" dirty="0">
              <a:solidFill>
                <a:srgbClr val="B18F13"/>
              </a:solidFill>
              <a:latin typeface="Monotype Corsiva" pitchFamily="66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744924"/>
            <a:ext cx="2410730" cy="3278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Сухомлинський 2"/>
          <p:cNvPicPr>
            <a:picLocks noChangeAspect="1" noChangeArrowheads="1"/>
          </p:cNvPicPr>
          <p:nvPr/>
        </p:nvPicPr>
        <p:blipFill>
          <a:blip r:embed="rId3" cstate="print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972" y="3176972"/>
            <a:ext cx="1379478" cy="1908212"/>
          </a:xfrm>
          <a:prstGeom prst="rect">
            <a:avLst/>
          </a:prstGeom>
          <a:noFill/>
          <a:ln>
            <a:noFill/>
          </a:ln>
          <a:effectLst>
            <a:outerShdw dist="113592" dir="1593903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C:\Users\home\Desktop\Без названия (5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968682"/>
            <a:ext cx="2628292" cy="341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39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52636"/>
            <a:ext cx="7920000" cy="6192688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 smtClean="0"/>
              <a:t>Кіровоградська область</a:t>
            </a:r>
          </a:p>
          <a:p>
            <a:pPr marL="0" indent="0" algn="ctr">
              <a:buNone/>
            </a:pPr>
            <a:r>
              <a:rPr lang="uk-UA" dirty="0" smtClean="0"/>
              <a:t>Кропивниць</a:t>
            </a:r>
            <a:r>
              <a:rPr lang="uk-UA" dirty="0" smtClean="0"/>
              <a:t>кий </a:t>
            </a:r>
            <a:r>
              <a:rPr lang="uk-UA" dirty="0" smtClean="0"/>
              <a:t>район</a:t>
            </a:r>
          </a:p>
          <a:p>
            <a:pPr marL="0" indent="0" algn="ctr">
              <a:buNone/>
            </a:pPr>
            <a:r>
              <a:rPr lang="uk-UA" dirty="0" smtClean="0"/>
              <a:t>с.Червоновершка</a:t>
            </a:r>
          </a:p>
          <a:p>
            <a:pPr marL="0" indent="0" algn="ctr">
              <a:buNone/>
            </a:pPr>
            <a:r>
              <a:rPr lang="uk-UA" dirty="0"/>
              <a:t>в</a:t>
            </a:r>
            <a:r>
              <a:rPr lang="uk-UA" dirty="0" smtClean="0"/>
              <a:t>ул. Лісна – 1</a:t>
            </a:r>
          </a:p>
          <a:p>
            <a:pPr marL="0" indent="0" algn="ctr">
              <a:buNone/>
            </a:pPr>
            <a:r>
              <a:rPr lang="uk-UA" dirty="0" smtClean="0"/>
              <a:t>КЗ «</a:t>
            </a:r>
            <a:r>
              <a:rPr lang="uk-UA" dirty="0" err="1" smtClean="0"/>
              <a:t>Червоновершський</a:t>
            </a:r>
            <a:r>
              <a:rPr lang="uk-UA" dirty="0" smtClean="0"/>
              <a:t> ліцей»</a:t>
            </a:r>
            <a:endParaRPr lang="uk-UA" dirty="0" smtClean="0"/>
          </a:p>
          <a:p>
            <a:pPr marL="0" indent="0" algn="ctr">
              <a:buNone/>
            </a:pPr>
            <a:r>
              <a:rPr lang="uk-UA" dirty="0"/>
              <a:t>ш</a:t>
            </a:r>
            <a:r>
              <a:rPr lang="uk-UA" dirty="0" smtClean="0"/>
              <a:t>кільна бібліотека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2050" name="Picture 2" descr="D:\ноут\D\Тетяна Петрiвна\D\Тетяна Петрівна\Фото\Школа\P12400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804" y="3789040"/>
            <a:ext cx="3708412" cy="2781309"/>
          </a:xfrm>
          <a:prstGeom prst="rect">
            <a:avLst/>
          </a:prstGeom>
          <a:noFill/>
          <a:ln w="57150">
            <a:solidFill>
              <a:srgbClr val="0082B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home\Desktop\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9636">
            <a:off x="899592" y="3994464"/>
            <a:ext cx="1699289" cy="237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home\Desktop\images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4805" y="4041068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1633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Його педагогічні ідеї - подвиг в ім</a:t>
            </a:r>
            <a:r>
              <a:rPr lang="en-US" b="1" dirty="0" smtClean="0"/>
              <a:t>’</a:t>
            </a:r>
            <a:r>
              <a:rPr lang="ru-RU" b="1" dirty="0" smtClean="0"/>
              <a:t>я дітей, школи, українського народу.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35996" y="1736812"/>
            <a:ext cx="4320480" cy="464451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200" dirty="0" smtClean="0">
                <a:solidFill>
                  <a:srgbClr val="2D8B4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Народився </a:t>
            </a:r>
          </a:p>
          <a:p>
            <a:pPr marL="0" indent="0" algn="ctr">
              <a:buNone/>
            </a:pPr>
            <a:r>
              <a:rPr lang="ru-RU" sz="3200" dirty="0" smtClean="0">
                <a:solidFill>
                  <a:srgbClr val="2D8B4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</a:t>
            </a:r>
            <a:r>
              <a:rPr lang="ru-RU" sz="3200" dirty="0">
                <a:solidFill>
                  <a:srgbClr val="2D8B4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 О. Сухомлинський </a:t>
            </a:r>
            <a:endParaRPr lang="ru-RU" sz="3200" dirty="0" smtClean="0">
              <a:solidFill>
                <a:srgbClr val="2D8B4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algn="ctr">
              <a:buNone/>
            </a:pPr>
            <a:r>
              <a:rPr lang="ru-RU" sz="3200" dirty="0" smtClean="0">
                <a:solidFill>
                  <a:srgbClr val="2D8B4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28 </a:t>
            </a:r>
            <a:r>
              <a:rPr lang="ru-RU" sz="3200" dirty="0">
                <a:solidFill>
                  <a:srgbClr val="2D8B4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вересня </a:t>
            </a:r>
            <a:endParaRPr lang="ru-RU" sz="3200" dirty="0" smtClean="0">
              <a:solidFill>
                <a:srgbClr val="2D8B4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algn="ctr">
              <a:buNone/>
            </a:pPr>
            <a:r>
              <a:rPr lang="ru-RU" sz="3200" dirty="0" smtClean="0">
                <a:solidFill>
                  <a:srgbClr val="2D8B4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1918 </a:t>
            </a:r>
            <a:r>
              <a:rPr lang="ru-RU" sz="3200" dirty="0">
                <a:solidFill>
                  <a:srgbClr val="2D8B4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року </a:t>
            </a:r>
            <a:endParaRPr lang="ru-RU" sz="3200" dirty="0" smtClean="0">
              <a:solidFill>
                <a:srgbClr val="2D8B4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algn="ctr">
              <a:buNone/>
            </a:pPr>
            <a:r>
              <a:rPr lang="ru-RU" sz="3200" dirty="0" smtClean="0">
                <a:solidFill>
                  <a:srgbClr val="2D8B4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 </a:t>
            </a:r>
            <a:r>
              <a:rPr lang="ru-RU" sz="3200" dirty="0">
                <a:solidFill>
                  <a:srgbClr val="2D8B4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селі Василівка на Кіровоградщині </a:t>
            </a:r>
            <a:endParaRPr lang="ru-RU" sz="3200" dirty="0" smtClean="0">
              <a:solidFill>
                <a:srgbClr val="2D8B4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algn="ctr">
              <a:buNone/>
            </a:pPr>
            <a:r>
              <a:rPr lang="ru-RU" sz="3200" dirty="0" smtClean="0">
                <a:solidFill>
                  <a:srgbClr val="2D8B4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 </a:t>
            </a:r>
            <a:r>
              <a:rPr lang="ru-RU" sz="3200" dirty="0">
                <a:solidFill>
                  <a:srgbClr val="2D8B4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родині бідного </a:t>
            </a:r>
            <a:r>
              <a:rPr lang="ru-RU" sz="3200" dirty="0" smtClean="0">
                <a:solidFill>
                  <a:srgbClr val="2D8B4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селянина.</a:t>
            </a:r>
          </a:p>
          <a:p>
            <a:pPr marL="0" indent="0" algn="ctr">
              <a:buNone/>
            </a:pPr>
            <a:r>
              <a:rPr lang="en-US" sz="3200" dirty="0" smtClean="0">
                <a:solidFill>
                  <a:srgbClr val="2D8B4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2" action="ppaction://hlinkpres?slideindex=1&amp;slidetitle="/>
              </a:rPr>
              <a:t>education21.ppt</a:t>
            </a:r>
            <a:endParaRPr lang="ru-RU" sz="3200" dirty="0">
              <a:solidFill>
                <a:srgbClr val="2D8B4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4" name="Picture 11" descr="Сел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938734"/>
            <a:ext cx="2988332" cy="1580307"/>
          </a:xfrm>
          <a:prstGeom prst="rect">
            <a:avLst/>
          </a:prstGeom>
          <a:noFill/>
          <a:ln>
            <a:noFill/>
          </a:ln>
          <a:effectLst>
            <a:outerShdw dist="107763" dir="135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suhomlinskiy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457" y="1484314"/>
            <a:ext cx="2538649" cy="3204826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7950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932040" y="440668"/>
            <a:ext cx="3959560" cy="5904656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err="1" smtClean="0"/>
              <a:t>Герої</a:t>
            </a:r>
            <a:r>
              <a:rPr lang="ru-RU" b="1" dirty="0" smtClean="0"/>
              <a:t> </a:t>
            </a:r>
            <a:r>
              <a:rPr lang="ru-RU" b="1" dirty="0"/>
              <a:t>– освітяни і науковці України</a:t>
            </a:r>
            <a:r>
              <a:rPr lang="ru-RU" dirty="0" smtClean="0"/>
              <a:t>/ </a:t>
            </a:r>
            <a:r>
              <a:rPr lang="ru-RU" dirty="0"/>
              <a:t>упоряд.: О. А. Сай [та ін.]. – 2-ге вид., допов. – Київ : Генеза, 2012. – 462 с. : </a:t>
            </a:r>
            <a:r>
              <a:rPr lang="ru-RU" dirty="0" smtClean="0"/>
              <a:t>портр.</a:t>
            </a:r>
          </a:p>
          <a:p>
            <a:endParaRPr lang="ru-RU" dirty="0" smtClean="0"/>
          </a:p>
          <a:p>
            <a:pPr marL="0" indent="0">
              <a:buNone/>
            </a:pPr>
            <a:r>
              <a:rPr lang="uk-UA" dirty="0" smtClean="0"/>
              <a:t>Меморіальне видання про синів і доньок нашої Батьківщини – освітян і науковців, чиї ратні і трудові подвиги були удостоєні найвищих державних відзнак. В цій книзі всі герої науково-освітньої галузі України. </a:t>
            </a:r>
            <a:r>
              <a:rPr lang="uk-UA" u="sng" dirty="0" smtClean="0"/>
              <a:t>Ім</a:t>
            </a:r>
            <a:r>
              <a:rPr lang="en-US" u="sng" dirty="0" smtClean="0"/>
              <a:t>’</a:t>
            </a:r>
            <a:r>
              <a:rPr lang="uk-UA" u="sng" dirty="0" smtClean="0"/>
              <a:t>я В.О. Сухомлинського представлено серед героїв-освітян.</a:t>
            </a:r>
            <a:endParaRPr lang="ru-RU" u="sng" dirty="0" smtClean="0"/>
          </a:p>
          <a:p>
            <a:endParaRPr lang="ru-RU" dirty="0"/>
          </a:p>
        </p:txBody>
      </p:sp>
      <p:pic>
        <p:nvPicPr>
          <p:cNvPr id="1026" name="Picture 2" descr="C:\Users\home\Desktop\2064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2" r="20901"/>
          <a:stretch/>
        </p:blipFill>
        <p:spPr bwMode="auto">
          <a:xfrm>
            <a:off x="1165984" y="1052736"/>
            <a:ext cx="2916324" cy="460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D:\Docs\Сухомлинський\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30" t="11217" r="52698" b="17474"/>
          <a:stretch/>
        </p:blipFill>
        <p:spPr bwMode="auto">
          <a:xfrm>
            <a:off x="984032" y="769256"/>
            <a:ext cx="3619427" cy="5396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16819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35996" y="512676"/>
            <a:ext cx="4355604" cy="5832648"/>
          </a:xfrm>
        </p:spPr>
        <p:txBody>
          <a:bodyPr>
            <a:normAutofit fontScale="92500" lnSpcReduction="20000"/>
          </a:bodyPr>
          <a:lstStyle/>
          <a:p>
            <a:r>
              <a:rPr lang="uk-UA" b="1" dirty="0" smtClean="0"/>
              <a:t>Золота книга Української еліти: </a:t>
            </a:r>
            <a:r>
              <a:rPr lang="uk-UA" dirty="0" smtClean="0"/>
              <a:t>інформаційно-іміджевий альманах:у 6 томах.-т.2.-К:</a:t>
            </a:r>
            <a:r>
              <a:rPr lang="uk-UA" dirty="0" err="1" smtClean="0"/>
              <a:t>Євроімідж</a:t>
            </a:r>
            <a:r>
              <a:rPr lang="uk-UA" dirty="0" smtClean="0"/>
              <a:t> 2001.- 577с.-(Золоті імена України).</a:t>
            </a:r>
          </a:p>
          <a:p>
            <a:endParaRPr lang="uk-UA" dirty="0" smtClean="0"/>
          </a:p>
          <a:p>
            <a:endParaRPr lang="uk-UA" dirty="0"/>
          </a:p>
          <a:p>
            <a:pPr marL="0" indent="0">
              <a:buNone/>
            </a:pPr>
            <a:r>
              <a:rPr lang="uk-UA" dirty="0" smtClean="0"/>
              <a:t>Інформаційно-іміджеве видання містить відомості про наших співвітчизників, яких по праву називають елітою. До їх числа відноситься й </a:t>
            </a:r>
            <a:r>
              <a:rPr lang="uk-UA" u="sng" dirty="0" smtClean="0"/>
              <a:t>ім</a:t>
            </a:r>
            <a:r>
              <a:rPr lang="en-US" u="sng" dirty="0" smtClean="0"/>
              <a:t>’</a:t>
            </a:r>
            <a:r>
              <a:rPr lang="uk-UA" u="sng" dirty="0" smtClean="0"/>
              <a:t>я педагога-новатора В.О. Сухомлинського.</a:t>
            </a:r>
            <a:endParaRPr lang="ru-RU" u="sng" dirty="0"/>
          </a:p>
        </p:txBody>
      </p:sp>
      <p:pic>
        <p:nvPicPr>
          <p:cNvPr id="6146" name="Picture 2" descr="D:\Docs\Сухомлинський\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4" t="10794" r="52223" b="14285"/>
          <a:stretch/>
        </p:blipFill>
        <p:spPr bwMode="auto">
          <a:xfrm>
            <a:off x="971600" y="944724"/>
            <a:ext cx="3396343" cy="513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20013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92180" y="332656"/>
            <a:ext cx="2699420" cy="6264696"/>
          </a:xfrm>
        </p:spPr>
        <p:txBody>
          <a:bodyPr>
            <a:normAutofit fontScale="62500" lnSpcReduction="20000"/>
          </a:bodyPr>
          <a:lstStyle/>
          <a:p>
            <a:r>
              <a:rPr lang="uk-UA" dirty="0" smtClean="0"/>
              <a:t>Ушаков Д.О. Видатні українці/Д.О.Ушаков.-Х.:Фактор,2011.-2000с.:іл.-(Україна.Учора, сьогодні, завтра).</a:t>
            </a:r>
          </a:p>
          <a:p>
            <a:endParaRPr lang="uk-UA" dirty="0"/>
          </a:p>
          <a:p>
            <a:endParaRPr lang="uk-UA" dirty="0" smtClean="0"/>
          </a:p>
          <a:p>
            <a:pPr marL="0" indent="0">
              <a:buNone/>
            </a:pPr>
            <a:endParaRPr lang="uk-UA" dirty="0" smtClean="0"/>
          </a:p>
          <a:p>
            <a:r>
              <a:rPr lang="uk-UA" dirty="0" smtClean="0"/>
              <a:t>Книга про видатних діячів мистецтва, науки, політики та військового діла. Кожен з них зробив значний внесок у становлення й розвиток нашої держави, кожен залишив помітний слід в історії України. До іх числа відноситьбся й </a:t>
            </a:r>
            <a:r>
              <a:rPr lang="uk-UA" u="sng" dirty="0" smtClean="0"/>
              <a:t>ім</a:t>
            </a:r>
            <a:r>
              <a:rPr lang="en-US" u="sng" dirty="0" smtClean="0"/>
              <a:t>’</a:t>
            </a:r>
            <a:r>
              <a:rPr lang="uk-UA" u="sng" dirty="0" smtClean="0"/>
              <a:t>я Василя Олександровича Сухомлинського.</a:t>
            </a:r>
            <a:endParaRPr lang="ru-RU" u="sng" dirty="0"/>
          </a:p>
        </p:txBody>
      </p:sp>
      <p:pic>
        <p:nvPicPr>
          <p:cNvPr id="7170" name="Picture 2" descr="D:\Docs\Сухомлинський\1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5" t="10794" r="52699" b="15556"/>
          <a:stretch/>
        </p:blipFill>
        <p:spPr bwMode="auto">
          <a:xfrm>
            <a:off x="842098" y="1306286"/>
            <a:ext cx="2856406" cy="4303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Docs\Сухомлинський\1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4" t="10235" r="52828" b="15690"/>
          <a:stretch/>
        </p:blipFill>
        <p:spPr bwMode="auto">
          <a:xfrm>
            <a:off x="3743907" y="764704"/>
            <a:ext cx="2700817" cy="419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66673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88224" y="512676"/>
            <a:ext cx="2412268" cy="5832648"/>
          </a:xfrm>
        </p:spPr>
        <p:txBody>
          <a:bodyPr>
            <a:normAutofit fontScale="62500" lnSpcReduction="20000"/>
          </a:bodyPr>
          <a:lstStyle/>
          <a:p>
            <a:r>
              <a:rPr lang="uk-UA" dirty="0" smtClean="0"/>
              <a:t>ЦюпаІ.</a:t>
            </a:r>
          </a:p>
          <a:p>
            <a:pPr marL="0" indent="0">
              <a:buNone/>
            </a:pPr>
            <a:r>
              <a:rPr lang="uk-UA" dirty="0" smtClean="0"/>
              <a:t>Добротворець/</a:t>
            </a:r>
          </a:p>
          <a:p>
            <a:pPr marL="0" indent="0">
              <a:buNone/>
            </a:pPr>
            <a:r>
              <a:rPr lang="uk-UA" dirty="0" smtClean="0"/>
              <a:t>Іван Цюпа.-К.:Дніпро 1971.-206с.-(Романи й повісті).</a:t>
            </a:r>
          </a:p>
          <a:p>
            <a:endParaRPr lang="uk-UA" dirty="0"/>
          </a:p>
          <a:p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Художно-документальна повість присвячена видатному педагогові, заслуженому вчителеві </a:t>
            </a:r>
            <a:r>
              <a:rPr lang="uk-UA" u="sng" dirty="0" smtClean="0"/>
              <a:t>Сухомлинському Василю Олександровичу, </a:t>
            </a:r>
            <a:r>
              <a:rPr lang="uk-UA" dirty="0" smtClean="0"/>
              <a:t>життя якого було подвигом.</a:t>
            </a:r>
            <a:endParaRPr lang="ru-RU" dirty="0"/>
          </a:p>
        </p:txBody>
      </p:sp>
      <p:pic>
        <p:nvPicPr>
          <p:cNvPr id="8194" name="Picture 2" descr="D:\Docs\Сухомлинський\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5" t="9101" r="53333" b="15979"/>
          <a:stretch/>
        </p:blipFill>
        <p:spPr bwMode="auto">
          <a:xfrm>
            <a:off x="751355" y="764704"/>
            <a:ext cx="2747390" cy="4284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D:\Docs\Сухомлинський\1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6" t="10639" r="52929" b="16499"/>
          <a:stretch/>
        </p:blipFill>
        <p:spPr bwMode="auto">
          <a:xfrm>
            <a:off x="3635896" y="1628800"/>
            <a:ext cx="2662964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50159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40052" y="584684"/>
            <a:ext cx="3851548" cy="5760640"/>
          </a:xfrm>
        </p:spPr>
        <p:txBody>
          <a:bodyPr>
            <a:normAutofit/>
          </a:bodyPr>
          <a:lstStyle/>
          <a:p>
            <a:r>
              <a:rPr lang="uk-UA" dirty="0" smtClean="0"/>
              <a:t>СухомлинськийВ.О.</a:t>
            </a:r>
          </a:p>
          <a:p>
            <a:pPr marL="0" indent="0">
              <a:buNone/>
            </a:pPr>
            <a:r>
              <a:rPr lang="uk-UA" dirty="0" smtClean="0"/>
              <a:t>Вибрані твори. В.О.Сухомлинський:В 5–ти т. К.:Рад.шк,1976-1977</a:t>
            </a:r>
          </a:p>
          <a:p>
            <a:endParaRPr lang="uk-UA" dirty="0"/>
          </a:p>
          <a:p>
            <a:pPr marL="0" indent="0">
              <a:buNone/>
            </a:pPr>
            <a:r>
              <a:rPr lang="uk-UA" sz="2400" dirty="0" smtClean="0"/>
              <a:t>В п</a:t>
            </a:r>
            <a:r>
              <a:rPr lang="en-US" sz="2400" dirty="0" smtClean="0"/>
              <a:t>’</a:t>
            </a:r>
            <a:r>
              <a:rPr lang="uk-UA" sz="2400" dirty="0" smtClean="0"/>
              <a:t>ятитомник увійшли найзначніші праці </a:t>
            </a:r>
            <a:r>
              <a:rPr lang="uk-UA" sz="2400" dirty="0"/>
              <a:t> </a:t>
            </a:r>
            <a:r>
              <a:rPr lang="uk-UA" sz="2400" dirty="0" smtClean="0"/>
              <a:t>    </a:t>
            </a:r>
            <a:r>
              <a:rPr lang="uk-UA" sz="2400" u="sng" dirty="0" smtClean="0"/>
              <a:t>В.О. Сухомлинського </a:t>
            </a:r>
            <a:r>
              <a:rPr lang="uk-UA" sz="2400" dirty="0" smtClean="0"/>
              <a:t>в яких вирішуються майже всі проблеми, поставлені в інших творах.</a:t>
            </a:r>
            <a:endParaRPr lang="ru-RU" sz="2400" dirty="0"/>
          </a:p>
        </p:txBody>
      </p:sp>
      <p:pic>
        <p:nvPicPr>
          <p:cNvPr id="5" name="Picture 2" descr="C:\Users\home\Desktop\images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480" y="481172"/>
            <a:ext cx="3586552" cy="582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60978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2A1500"/>
      </a:accent6>
      <a:hlink>
        <a:srgbClr val="0000FF"/>
      </a:hlink>
      <a:folHlink>
        <a:srgbClr val="80008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2454</TotalTime>
  <Words>1001</Words>
  <Application>Microsoft Office PowerPoint</Application>
  <PresentationFormat>Экран (4:3)</PresentationFormat>
  <Paragraphs>159</Paragraphs>
  <Slides>32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Добротворець Кіровоградської землі</vt:lpstr>
      <vt:lpstr>   Людина народжується на світ не для того, щоб зникнути безвісною пилинкою. Людина народжується, щоб лишити по собі слід вічний.  Василь Олександрович Сухомлинський  </vt:lpstr>
      <vt:lpstr>Презентация PowerPoint</vt:lpstr>
      <vt:lpstr>Його педагогічні ідеї - подвиг в ім’я дітей, школи, українського народу.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Найбільш знані книги Сухомлинського</vt:lpstr>
      <vt:lpstr>Найбільш знані книги Василя Олександровича</vt:lpstr>
      <vt:lpstr>Поради, методи, форми, прийоми…</vt:lpstr>
      <vt:lpstr>Найбільш знані книги Василя Олександровича</vt:lpstr>
      <vt:lpstr>Мудрий вчитель писав для дітей чудові твори: коротенькі, повчальні і дуже змістовні</vt:lpstr>
      <vt:lpstr>Його любов до дітей була такою великою, як сонце</vt:lpstr>
      <vt:lpstr>  Дітям життя присвятив, Все їм віддав без вагання,  Він їх безмежно любив…                                             Г.Орел http://nemaloknig.info/read-308997/  </vt:lpstr>
      <vt:lpstr>Презентация PowerPoint</vt:lpstr>
      <vt:lpstr>Казкове асорті В.О. Сухомлинського</vt:lpstr>
      <vt:lpstr>Ми любимо і будемо читати казки  В.О. Сухомлинського</vt:lpstr>
      <vt:lpstr>Лавочка-читалочка У вільний час, читаємо казки Сухомлинського В.О.</vt:lpstr>
      <vt:lpstr>Голосні читання</vt:lpstr>
      <vt:lpstr>У співпраці з бібліотекарем сільської бібліотеки</vt:lpstr>
      <vt:lpstr>Казка. Читання. Гра</vt:lpstr>
      <vt:lpstr> Конкурс «Найкраща казка».    </vt:lpstr>
      <vt:lpstr>Нагороди та відзнаки</vt:lpstr>
      <vt:lpstr>Сувенірні медалі та монети з серії  «Видатні особистості України»</vt:lpstr>
      <vt:lpstr>Увічнений в граніті</vt:lpstr>
      <vt:lpstr>Презентация PowerPoint</vt:lpstr>
      <vt:lpstr>Мудрі думки В.О. Сухомлинського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Solaris</dc:creator>
  <cp:lastModifiedBy>home</cp:lastModifiedBy>
  <cp:revision>162</cp:revision>
  <dcterms:created xsi:type="dcterms:W3CDTF">2014-08-01T14:04:11Z</dcterms:created>
  <dcterms:modified xsi:type="dcterms:W3CDTF">2023-12-25T18:29:05Z</dcterms:modified>
</cp:coreProperties>
</file>